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2"/>
  </p:notesMasterIdLst>
  <p:sldIdLst>
    <p:sldId id="256" r:id="rId3"/>
    <p:sldId id="257" r:id="rId4"/>
    <p:sldId id="268" r:id="rId5"/>
    <p:sldId id="269" r:id="rId6"/>
    <p:sldId id="270" r:id="rId7"/>
    <p:sldId id="271" r:id="rId8"/>
    <p:sldId id="272" r:id="rId9"/>
    <p:sldId id="279" r:id="rId10"/>
    <p:sldId id="276" r:id="rId11"/>
    <p:sldId id="278" r:id="rId12"/>
    <p:sldId id="280" r:id="rId13"/>
    <p:sldId id="273" r:id="rId14"/>
    <p:sldId id="275" r:id="rId15"/>
    <p:sldId id="258" r:id="rId16"/>
    <p:sldId id="277" r:id="rId17"/>
    <p:sldId id="260" r:id="rId18"/>
    <p:sldId id="259" r:id="rId19"/>
    <p:sldId id="261" r:id="rId20"/>
    <p:sldId id="281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770EB8-EB6F-4186-9119-836D9E41F739}" type="doc">
      <dgm:prSet loTypeId="urn:microsoft.com/office/officeart/2005/8/layout/cycle5" loCatId="cycle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4F15D30-41ED-4E8C-BA47-FDE1D38A26D0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Низкожировая диета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E8D8D7A-78F9-4AD3-AAFF-A4666A0DA67E}" type="parTrans" cxnId="{98A6543C-0949-417F-AC5A-716A8C3D535C}">
      <dgm:prSet/>
      <dgm:spPr/>
      <dgm:t>
        <a:bodyPr/>
        <a:lstStyle/>
        <a:p>
          <a:endParaRPr lang="ru-RU"/>
        </a:p>
      </dgm:t>
    </dgm:pt>
    <dgm:pt modelId="{6ECD7033-664B-45C6-9ECA-317CE7D8D667}" type="sibTrans" cxnId="{98A6543C-0949-417F-AC5A-716A8C3D535C}">
      <dgm:prSet/>
      <dgm:spPr>
        <a:ln w="76200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29865FEB-9311-4BF0-B754-A007E27A7848}">
      <dgm:prSet phldrT="[Текст]" custT="1"/>
      <dgm:spPr/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Гипокалорийная  пища</a:t>
          </a:r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E11391-2047-4115-9217-392D6841C614}" type="parTrans" cxnId="{2A82DF6C-6093-472B-B17B-F61F7686FDE1}">
      <dgm:prSet/>
      <dgm:spPr/>
      <dgm:t>
        <a:bodyPr/>
        <a:lstStyle/>
        <a:p>
          <a:endParaRPr lang="ru-RU"/>
        </a:p>
      </dgm:t>
    </dgm:pt>
    <dgm:pt modelId="{05555607-8FA0-42AF-8FE9-6555CD8BA341}" type="sibTrans" cxnId="{2A82DF6C-6093-472B-B17B-F61F7686FDE1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ru-RU"/>
        </a:p>
      </dgm:t>
    </dgm:pt>
    <dgm:pt modelId="{374D520D-E7F8-4419-97DB-84CEC459B17A}">
      <dgm:prSet phldrT="[Текст]" custT="1"/>
      <dgm:spPr/>
      <dgm:t>
        <a:bodyPr/>
        <a:lstStyle/>
        <a:p>
          <a:r>
            <a:rPr lang="ru-RU" sz="1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Потребление холестерина менее 300 мг/сутки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0063AD-41D3-4186-BDD6-614EE5691515}" type="parTrans" cxnId="{5459FA27-EC80-4E44-B4CA-7187B99B0B96}">
      <dgm:prSet/>
      <dgm:spPr/>
      <dgm:t>
        <a:bodyPr/>
        <a:lstStyle/>
        <a:p>
          <a:endParaRPr lang="ru-RU"/>
        </a:p>
      </dgm:t>
    </dgm:pt>
    <dgm:pt modelId="{08EAB394-EE07-45B8-AEE4-89E7DAD257A4}" type="sibTrans" cxnId="{5459FA27-EC80-4E44-B4CA-7187B99B0B96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ru-RU"/>
        </a:p>
      </dgm:t>
    </dgm:pt>
    <dgm:pt modelId="{7D3B9045-302E-4E36-97C8-95A20795EBB5}">
      <dgm:prSet phldrT="[Текст]" custT="1"/>
      <dgm:spPr/>
      <dgm:t>
        <a:bodyPr/>
        <a:lstStyle/>
        <a:p>
          <a:r>
            <a:rPr lang="ru-RU" sz="1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Увеличение растительной клетчатки, </a:t>
          </a:r>
        </a:p>
        <a:p>
          <a:r>
            <a:rPr lang="ru-RU" sz="1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 25 г/сут.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1DA8B0E-FC9F-4472-9FC9-B55E250891EF}" type="parTrans" cxnId="{1036A105-C95B-4D8D-A6E6-A0EF1ABFB7CC}">
      <dgm:prSet/>
      <dgm:spPr/>
      <dgm:t>
        <a:bodyPr/>
        <a:lstStyle/>
        <a:p>
          <a:endParaRPr lang="ru-RU"/>
        </a:p>
      </dgm:t>
    </dgm:pt>
    <dgm:pt modelId="{7B060D40-6AF9-4DCF-AE93-91CB34EB4122}" type="sibTrans" cxnId="{1036A105-C95B-4D8D-A6E6-A0EF1ABFB7CC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ru-RU"/>
        </a:p>
      </dgm:t>
    </dgm:pt>
    <dgm:pt modelId="{615DBCC5-FEF8-49E9-A497-6A703DF60F7D}">
      <dgm:prSet custT="1"/>
      <dgm:spPr/>
      <dgm:t>
        <a:bodyPr/>
        <a:lstStyle/>
        <a:p>
          <a:r>
            <a:rPr lang="ru-RU" sz="1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Увеличение доли растительных жиров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09EF96-9075-4D33-9498-9C1DC3795712}" type="parTrans" cxnId="{0FB0A128-EA00-4653-BD1F-C56D53591E70}">
      <dgm:prSet/>
      <dgm:spPr/>
      <dgm:t>
        <a:bodyPr/>
        <a:lstStyle/>
        <a:p>
          <a:endParaRPr lang="ru-RU"/>
        </a:p>
      </dgm:t>
    </dgm:pt>
    <dgm:pt modelId="{E4C3DA65-5085-43F7-8A17-AB9EAC0AD81B}" type="sibTrans" cxnId="{0FB0A128-EA00-4653-BD1F-C56D53591E70}">
      <dgm:prSet/>
      <dgm:spPr>
        <a:ln w="76200"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F8A0DCAC-7C50-4A23-98DD-70A091B55151}">
      <dgm:prSet custT="1"/>
      <dgm:spPr/>
      <dgm:t>
        <a:bodyPr/>
        <a:lstStyle/>
        <a:p>
          <a:r>
            <a:rPr lang="ru-RU" sz="1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Снижение доли легкоусвояемых углеводов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E3BA3FE-176E-4913-B113-01978E62FD33}" type="parTrans" cxnId="{040DF69F-FC4A-4110-93D1-1B304F66FE8B}">
      <dgm:prSet/>
      <dgm:spPr/>
      <dgm:t>
        <a:bodyPr/>
        <a:lstStyle/>
        <a:p>
          <a:endParaRPr lang="ru-RU"/>
        </a:p>
      </dgm:t>
    </dgm:pt>
    <dgm:pt modelId="{FFDF3191-E9AE-470C-A227-7043262E8DAA}" type="sibTrans" cxnId="{040DF69F-FC4A-4110-93D1-1B304F66FE8B}">
      <dgm:prSet/>
      <dgm:spPr>
        <a:ln w="76200">
          <a:solidFill>
            <a:srgbClr val="FFFF00"/>
          </a:solidFill>
        </a:ln>
      </dgm:spPr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679FC0-6D36-4438-8DED-56A475912864}" type="pres">
      <dgm:prSet presAssocID="{14770EB8-EB6F-4186-9119-836D9E41F73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0E1A58-268C-43B7-872B-D857691C8577}" type="pres">
      <dgm:prSet presAssocID="{F4F15D30-41ED-4E8C-BA47-FDE1D38A26D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BF21B3-A2D6-4F83-96A9-6711C1697FBD}" type="pres">
      <dgm:prSet presAssocID="{F4F15D30-41ED-4E8C-BA47-FDE1D38A26D0}" presName="spNode" presStyleCnt="0"/>
      <dgm:spPr/>
    </dgm:pt>
    <dgm:pt modelId="{E675E9D5-BBB4-4EE7-ADDC-89AD1F1ADF4C}" type="pres">
      <dgm:prSet presAssocID="{6ECD7033-664B-45C6-9ECA-317CE7D8D667}" presName="sibTrans" presStyleLbl="sibTrans1D1" presStyleIdx="0" presStyleCnt="6"/>
      <dgm:spPr/>
      <dgm:t>
        <a:bodyPr/>
        <a:lstStyle/>
        <a:p>
          <a:endParaRPr lang="ru-RU"/>
        </a:p>
      </dgm:t>
    </dgm:pt>
    <dgm:pt modelId="{0CBCA0B0-F610-466B-905A-78A1609CC895}" type="pres">
      <dgm:prSet presAssocID="{29865FEB-9311-4BF0-B754-A007E27A784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08525-6CE6-4A93-8E76-A99FF3452DA8}" type="pres">
      <dgm:prSet presAssocID="{29865FEB-9311-4BF0-B754-A007E27A7848}" presName="spNode" presStyleCnt="0"/>
      <dgm:spPr/>
    </dgm:pt>
    <dgm:pt modelId="{CE535D53-2EF9-443A-93F4-509A7F648E7D}" type="pres">
      <dgm:prSet presAssocID="{05555607-8FA0-42AF-8FE9-6555CD8BA341}" presName="sibTrans" presStyleLbl="sibTrans1D1" presStyleIdx="1" presStyleCnt="6"/>
      <dgm:spPr/>
      <dgm:t>
        <a:bodyPr/>
        <a:lstStyle/>
        <a:p>
          <a:endParaRPr lang="ru-RU"/>
        </a:p>
      </dgm:t>
    </dgm:pt>
    <dgm:pt modelId="{A5E4A084-503B-40A5-9B7E-6A60ED0B2647}" type="pres">
      <dgm:prSet presAssocID="{374D520D-E7F8-4419-97DB-84CEC459B17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61DCD1-0FB4-4CA5-A432-D569161B9295}" type="pres">
      <dgm:prSet presAssocID="{374D520D-E7F8-4419-97DB-84CEC459B17A}" presName="spNode" presStyleCnt="0"/>
      <dgm:spPr/>
    </dgm:pt>
    <dgm:pt modelId="{601FCC67-D57D-4EC2-9C42-B2BDC3620EA7}" type="pres">
      <dgm:prSet presAssocID="{08EAB394-EE07-45B8-AEE4-89E7DAD257A4}" presName="sibTrans" presStyleLbl="sibTrans1D1" presStyleIdx="2" presStyleCnt="6"/>
      <dgm:spPr/>
      <dgm:t>
        <a:bodyPr/>
        <a:lstStyle/>
        <a:p>
          <a:endParaRPr lang="ru-RU"/>
        </a:p>
      </dgm:t>
    </dgm:pt>
    <dgm:pt modelId="{2BDB39C0-3141-41A0-B9AA-6164C083FF43}" type="pres">
      <dgm:prSet presAssocID="{7D3B9045-302E-4E36-97C8-95A20795EBB5}" presName="node" presStyleLbl="node1" presStyleIdx="3" presStyleCnt="6" custRadScaleRad="104171" custRadScaleInc="-26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6A1A40-CE7E-4530-B4D6-8441C06BD992}" type="pres">
      <dgm:prSet presAssocID="{7D3B9045-302E-4E36-97C8-95A20795EBB5}" presName="spNode" presStyleCnt="0"/>
      <dgm:spPr/>
    </dgm:pt>
    <dgm:pt modelId="{B403D282-9A2F-4FA6-99F1-A90C30071F22}" type="pres">
      <dgm:prSet presAssocID="{7B060D40-6AF9-4DCF-AE93-91CB34EB4122}" presName="sibTrans" presStyleLbl="sibTrans1D1" presStyleIdx="3" presStyleCnt="6"/>
      <dgm:spPr/>
      <dgm:t>
        <a:bodyPr/>
        <a:lstStyle/>
        <a:p>
          <a:endParaRPr lang="ru-RU"/>
        </a:p>
      </dgm:t>
    </dgm:pt>
    <dgm:pt modelId="{DAD0B394-6960-45AB-A2C1-F0F7C041F9AF}" type="pres">
      <dgm:prSet presAssocID="{F8A0DCAC-7C50-4A23-98DD-70A091B5515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258DED-A668-4A3C-B346-FA2CAC120304}" type="pres">
      <dgm:prSet presAssocID="{F8A0DCAC-7C50-4A23-98DD-70A091B55151}" presName="spNode" presStyleCnt="0"/>
      <dgm:spPr/>
    </dgm:pt>
    <dgm:pt modelId="{BEEE582C-6151-4595-83C6-411079E3CFB9}" type="pres">
      <dgm:prSet presAssocID="{FFDF3191-E9AE-470C-A227-7043262E8DAA}" presName="sibTrans" presStyleLbl="sibTrans1D1" presStyleIdx="4" presStyleCnt="6"/>
      <dgm:spPr/>
      <dgm:t>
        <a:bodyPr/>
        <a:lstStyle/>
        <a:p>
          <a:endParaRPr lang="ru-RU"/>
        </a:p>
      </dgm:t>
    </dgm:pt>
    <dgm:pt modelId="{FBE14296-855D-46A2-9072-987BD526ED3F}" type="pres">
      <dgm:prSet presAssocID="{615DBCC5-FEF8-49E9-A497-6A703DF60F7D}" presName="node" presStyleLbl="node1" presStyleIdx="5" presStyleCnt="6" custRadScaleRad="112945" custRadScaleInc="-142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0F931-5975-4846-AE76-329DCA6AA1A4}" type="pres">
      <dgm:prSet presAssocID="{615DBCC5-FEF8-49E9-A497-6A703DF60F7D}" presName="spNode" presStyleCnt="0"/>
      <dgm:spPr/>
    </dgm:pt>
    <dgm:pt modelId="{15C48579-0118-4F87-A0AD-06EEE59432AD}" type="pres">
      <dgm:prSet presAssocID="{E4C3DA65-5085-43F7-8A17-AB9EAC0AD81B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C04A8ECB-F252-4438-8E31-22CD0EBD513D}" type="presOf" srcId="{14770EB8-EB6F-4186-9119-836D9E41F739}" destId="{D1679FC0-6D36-4438-8DED-56A475912864}" srcOrd="0" destOrd="0" presId="urn:microsoft.com/office/officeart/2005/8/layout/cycle5"/>
    <dgm:cxn modelId="{235F7582-8A6B-42EF-9619-8915FC431ACE}" type="presOf" srcId="{08EAB394-EE07-45B8-AEE4-89E7DAD257A4}" destId="{601FCC67-D57D-4EC2-9C42-B2BDC3620EA7}" srcOrd="0" destOrd="0" presId="urn:microsoft.com/office/officeart/2005/8/layout/cycle5"/>
    <dgm:cxn modelId="{66EE8A80-FD9E-4835-AA8E-4CDC4A43A758}" type="presOf" srcId="{05555607-8FA0-42AF-8FE9-6555CD8BA341}" destId="{CE535D53-2EF9-443A-93F4-509A7F648E7D}" srcOrd="0" destOrd="0" presId="urn:microsoft.com/office/officeart/2005/8/layout/cycle5"/>
    <dgm:cxn modelId="{040DF69F-FC4A-4110-93D1-1B304F66FE8B}" srcId="{14770EB8-EB6F-4186-9119-836D9E41F739}" destId="{F8A0DCAC-7C50-4A23-98DD-70A091B55151}" srcOrd="4" destOrd="0" parTransId="{9E3BA3FE-176E-4913-B113-01978E62FD33}" sibTransId="{FFDF3191-E9AE-470C-A227-7043262E8DAA}"/>
    <dgm:cxn modelId="{98A6543C-0949-417F-AC5A-716A8C3D535C}" srcId="{14770EB8-EB6F-4186-9119-836D9E41F739}" destId="{F4F15D30-41ED-4E8C-BA47-FDE1D38A26D0}" srcOrd="0" destOrd="0" parTransId="{9E8D8D7A-78F9-4AD3-AAFF-A4666A0DA67E}" sibTransId="{6ECD7033-664B-45C6-9ECA-317CE7D8D667}"/>
    <dgm:cxn modelId="{448A6845-EE58-448C-90A6-6E47330857D9}" type="presOf" srcId="{29865FEB-9311-4BF0-B754-A007E27A7848}" destId="{0CBCA0B0-F610-466B-905A-78A1609CC895}" srcOrd="0" destOrd="0" presId="urn:microsoft.com/office/officeart/2005/8/layout/cycle5"/>
    <dgm:cxn modelId="{C6F085FA-5EA9-4942-B350-CC4CC42AE3FD}" type="presOf" srcId="{7B060D40-6AF9-4DCF-AE93-91CB34EB4122}" destId="{B403D282-9A2F-4FA6-99F1-A90C30071F22}" srcOrd="0" destOrd="0" presId="urn:microsoft.com/office/officeart/2005/8/layout/cycle5"/>
    <dgm:cxn modelId="{0274A2A5-D2A6-4894-A0B0-92127C21BB8E}" type="presOf" srcId="{E4C3DA65-5085-43F7-8A17-AB9EAC0AD81B}" destId="{15C48579-0118-4F87-A0AD-06EEE59432AD}" srcOrd="0" destOrd="0" presId="urn:microsoft.com/office/officeart/2005/8/layout/cycle5"/>
    <dgm:cxn modelId="{F610D2F6-BB50-4D7A-91A1-AC5C0EBEDBBF}" type="presOf" srcId="{615DBCC5-FEF8-49E9-A497-6A703DF60F7D}" destId="{FBE14296-855D-46A2-9072-987BD526ED3F}" srcOrd="0" destOrd="0" presId="urn:microsoft.com/office/officeart/2005/8/layout/cycle5"/>
    <dgm:cxn modelId="{DB70910B-3FE5-44C8-BF61-7518B3A09603}" type="presOf" srcId="{F4F15D30-41ED-4E8C-BA47-FDE1D38A26D0}" destId="{BE0E1A58-268C-43B7-872B-D857691C8577}" srcOrd="0" destOrd="0" presId="urn:microsoft.com/office/officeart/2005/8/layout/cycle5"/>
    <dgm:cxn modelId="{1036A105-C95B-4D8D-A6E6-A0EF1ABFB7CC}" srcId="{14770EB8-EB6F-4186-9119-836D9E41F739}" destId="{7D3B9045-302E-4E36-97C8-95A20795EBB5}" srcOrd="3" destOrd="0" parTransId="{91DA8B0E-FC9F-4472-9FC9-B55E250891EF}" sibTransId="{7B060D40-6AF9-4DCF-AE93-91CB34EB4122}"/>
    <dgm:cxn modelId="{0FB0A128-EA00-4653-BD1F-C56D53591E70}" srcId="{14770EB8-EB6F-4186-9119-836D9E41F739}" destId="{615DBCC5-FEF8-49E9-A497-6A703DF60F7D}" srcOrd="5" destOrd="0" parTransId="{E609EF96-9075-4D33-9498-9C1DC3795712}" sibTransId="{E4C3DA65-5085-43F7-8A17-AB9EAC0AD81B}"/>
    <dgm:cxn modelId="{2A82DF6C-6093-472B-B17B-F61F7686FDE1}" srcId="{14770EB8-EB6F-4186-9119-836D9E41F739}" destId="{29865FEB-9311-4BF0-B754-A007E27A7848}" srcOrd="1" destOrd="0" parTransId="{00E11391-2047-4115-9217-392D6841C614}" sibTransId="{05555607-8FA0-42AF-8FE9-6555CD8BA341}"/>
    <dgm:cxn modelId="{B3897E9C-EC45-4445-9880-960D5EA53C7D}" type="presOf" srcId="{7D3B9045-302E-4E36-97C8-95A20795EBB5}" destId="{2BDB39C0-3141-41A0-B9AA-6164C083FF43}" srcOrd="0" destOrd="0" presId="urn:microsoft.com/office/officeart/2005/8/layout/cycle5"/>
    <dgm:cxn modelId="{24E731FC-793E-445B-A43C-A892E86B9E09}" type="presOf" srcId="{374D520D-E7F8-4419-97DB-84CEC459B17A}" destId="{A5E4A084-503B-40A5-9B7E-6A60ED0B2647}" srcOrd="0" destOrd="0" presId="urn:microsoft.com/office/officeart/2005/8/layout/cycle5"/>
    <dgm:cxn modelId="{A2F473D6-99E9-4D72-BED5-A86D573D0129}" type="presOf" srcId="{FFDF3191-E9AE-470C-A227-7043262E8DAA}" destId="{BEEE582C-6151-4595-83C6-411079E3CFB9}" srcOrd="0" destOrd="0" presId="urn:microsoft.com/office/officeart/2005/8/layout/cycle5"/>
    <dgm:cxn modelId="{5796EB1B-C03F-4ECF-8B8D-5FF2852C3F01}" type="presOf" srcId="{F8A0DCAC-7C50-4A23-98DD-70A091B55151}" destId="{DAD0B394-6960-45AB-A2C1-F0F7C041F9AF}" srcOrd="0" destOrd="0" presId="urn:microsoft.com/office/officeart/2005/8/layout/cycle5"/>
    <dgm:cxn modelId="{5459FA27-EC80-4E44-B4CA-7187B99B0B96}" srcId="{14770EB8-EB6F-4186-9119-836D9E41F739}" destId="{374D520D-E7F8-4419-97DB-84CEC459B17A}" srcOrd="2" destOrd="0" parTransId="{E90063AD-41D3-4186-BDD6-614EE5691515}" sibTransId="{08EAB394-EE07-45B8-AEE4-89E7DAD257A4}"/>
    <dgm:cxn modelId="{AB852F35-766B-4A14-AE6C-7168AA855EC2}" type="presOf" srcId="{6ECD7033-664B-45C6-9ECA-317CE7D8D667}" destId="{E675E9D5-BBB4-4EE7-ADDC-89AD1F1ADF4C}" srcOrd="0" destOrd="0" presId="urn:microsoft.com/office/officeart/2005/8/layout/cycle5"/>
    <dgm:cxn modelId="{6421E1E4-8159-4043-8762-9F6ECBD2FD2E}" type="presParOf" srcId="{D1679FC0-6D36-4438-8DED-56A475912864}" destId="{BE0E1A58-268C-43B7-872B-D857691C8577}" srcOrd="0" destOrd="0" presId="urn:microsoft.com/office/officeart/2005/8/layout/cycle5"/>
    <dgm:cxn modelId="{10C7A070-0450-4C7D-829F-87297BF7A430}" type="presParOf" srcId="{D1679FC0-6D36-4438-8DED-56A475912864}" destId="{A7BF21B3-A2D6-4F83-96A9-6711C1697FBD}" srcOrd="1" destOrd="0" presId="urn:microsoft.com/office/officeart/2005/8/layout/cycle5"/>
    <dgm:cxn modelId="{DD868F44-4EDC-41C1-B440-802D23D605A3}" type="presParOf" srcId="{D1679FC0-6D36-4438-8DED-56A475912864}" destId="{E675E9D5-BBB4-4EE7-ADDC-89AD1F1ADF4C}" srcOrd="2" destOrd="0" presId="urn:microsoft.com/office/officeart/2005/8/layout/cycle5"/>
    <dgm:cxn modelId="{655F73C7-CB18-45A6-B7FF-978D69510DA8}" type="presParOf" srcId="{D1679FC0-6D36-4438-8DED-56A475912864}" destId="{0CBCA0B0-F610-466B-905A-78A1609CC895}" srcOrd="3" destOrd="0" presId="urn:microsoft.com/office/officeart/2005/8/layout/cycle5"/>
    <dgm:cxn modelId="{68F4F9FE-4387-4DFA-887E-494C22B51FFF}" type="presParOf" srcId="{D1679FC0-6D36-4438-8DED-56A475912864}" destId="{87308525-6CE6-4A93-8E76-A99FF3452DA8}" srcOrd="4" destOrd="0" presId="urn:microsoft.com/office/officeart/2005/8/layout/cycle5"/>
    <dgm:cxn modelId="{81182513-7112-409E-9C0B-33C52F418CE9}" type="presParOf" srcId="{D1679FC0-6D36-4438-8DED-56A475912864}" destId="{CE535D53-2EF9-443A-93F4-509A7F648E7D}" srcOrd="5" destOrd="0" presId="urn:microsoft.com/office/officeart/2005/8/layout/cycle5"/>
    <dgm:cxn modelId="{F13FB801-229C-4C2D-BAD6-FB3464C2C564}" type="presParOf" srcId="{D1679FC0-6D36-4438-8DED-56A475912864}" destId="{A5E4A084-503B-40A5-9B7E-6A60ED0B2647}" srcOrd="6" destOrd="0" presId="urn:microsoft.com/office/officeart/2005/8/layout/cycle5"/>
    <dgm:cxn modelId="{EF8995DF-786A-4DF6-8CAD-3E55BA2B70E4}" type="presParOf" srcId="{D1679FC0-6D36-4438-8DED-56A475912864}" destId="{3A61DCD1-0FB4-4CA5-A432-D569161B9295}" srcOrd="7" destOrd="0" presId="urn:microsoft.com/office/officeart/2005/8/layout/cycle5"/>
    <dgm:cxn modelId="{432BBBEA-B133-4AA4-B1FD-D9A0625A36BC}" type="presParOf" srcId="{D1679FC0-6D36-4438-8DED-56A475912864}" destId="{601FCC67-D57D-4EC2-9C42-B2BDC3620EA7}" srcOrd="8" destOrd="0" presId="urn:microsoft.com/office/officeart/2005/8/layout/cycle5"/>
    <dgm:cxn modelId="{A505BCAA-1CC1-4B5F-9AB4-2D9EC9F51553}" type="presParOf" srcId="{D1679FC0-6D36-4438-8DED-56A475912864}" destId="{2BDB39C0-3141-41A0-B9AA-6164C083FF43}" srcOrd="9" destOrd="0" presId="urn:microsoft.com/office/officeart/2005/8/layout/cycle5"/>
    <dgm:cxn modelId="{2DF4CC47-7316-49DE-B485-FC0F279E871E}" type="presParOf" srcId="{D1679FC0-6D36-4438-8DED-56A475912864}" destId="{A86A1A40-CE7E-4530-B4D6-8441C06BD992}" srcOrd="10" destOrd="0" presId="urn:microsoft.com/office/officeart/2005/8/layout/cycle5"/>
    <dgm:cxn modelId="{1271E8BB-AF83-4284-89EA-AF281E7FCF68}" type="presParOf" srcId="{D1679FC0-6D36-4438-8DED-56A475912864}" destId="{B403D282-9A2F-4FA6-99F1-A90C30071F22}" srcOrd="11" destOrd="0" presId="urn:microsoft.com/office/officeart/2005/8/layout/cycle5"/>
    <dgm:cxn modelId="{2A37014A-FE76-43CB-A55F-6F0A726B93DC}" type="presParOf" srcId="{D1679FC0-6D36-4438-8DED-56A475912864}" destId="{DAD0B394-6960-45AB-A2C1-F0F7C041F9AF}" srcOrd="12" destOrd="0" presId="urn:microsoft.com/office/officeart/2005/8/layout/cycle5"/>
    <dgm:cxn modelId="{400676B0-746E-490F-9FEA-0A0A3699D566}" type="presParOf" srcId="{D1679FC0-6D36-4438-8DED-56A475912864}" destId="{CC258DED-A668-4A3C-B346-FA2CAC120304}" srcOrd="13" destOrd="0" presId="urn:microsoft.com/office/officeart/2005/8/layout/cycle5"/>
    <dgm:cxn modelId="{03655217-071D-45AB-A60E-A37E244F88BF}" type="presParOf" srcId="{D1679FC0-6D36-4438-8DED-56A475912864}" destId="{BEEE582C-6151-4595-83C6-411079E3CFB9}" srcOrd="14" destOrd="0" presId="urn:microsoft.com/office/officeart/2005/8/layout/cycle5"/>
    <dgm:cxn modelId="{A21233D8-A7AB-4BAF-9A64-8014353367CC}" type="presParOf" srcId="{D1679FC0-6D36-4438-8DED-56A475912864}" destId="{FBE14296-855D-46A2-9072-987BD526ED3F}" srcOrd="15" destOrd="0" presId="urn:microsoft.com/office/officeart/2005/8/layout/cycle5"/>
    <dgm:cxn modelId="{78BCE481-353F-4F23-8971-A58C23B154AC}" type="presParOf" srcId="{D1679FC0-6D36-4438-8DED-56A475912864}" destId="{04F0F931-5975-4846-AE76-329DCA6AA1A4}" srcOrd="16" destOrd="0" presId="urn:microsoft.com/office/officeart/2005/8/layout/cycle5"/>
    <dgm:cxn modelId="{917DFE0B-31E3-4CCB-85C2-9BAF0082A61B}" type="presParOf" srcId="{D1679FC0-6D36-4438-8DED-56A475912864}" destId="{15C48579-0118-4F87-A0AD-06EEE59432AD}" srcOrd="17" destOrd="0" presId="urn:microsoft.com/office/officeart/2005/8/layout/cycle5"/>
  </dgm:cxnLst>
  <dgm:bg/>
  <dgm:whole>
    <a:ln>
      <a:solidFill>
        <a:srgbClr val="FFFF0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body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noProof="0"/>
              <a:t>Для правки формата примечаний щёлкните мышью</a:t>
            </a:r>
            <a:endParaRPr noProof="0"/>
          </a:p>
        </p:txBody>
      </p:sp>
      <p:sp>
        <p:nvSpPr>
          <p:cNvPr id="9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1363" cy="534988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&lt;заголовок&gt;</a:t>
            </a:r>
            <a:endParaRPr>
              <a:latin typeface="+mn-lt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dt"/>
          </p:nvPr>
        </p:nvSpPr>
        <p:spPr>
          <a:xfrm>
            <a:off x="4278313" y="0"/>
            <a:ext cx="3281362" cy="534988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&lt;дата/время&gt;</a:t>
            </a:r>
            <a:endParaRPr>
              <a:latin typeface="+mn-lt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ftr"/>
          </p:nvPr>
        </p:nvSpPr>
        <p:spPr>
          <a:xfrm>
            <a:off x="0" y="10156825"/>
            <a:ext cx="3281363" cy="534988"/>
          </a:xfrm>
          <a:prstGeom prst="rect">
            <a:avLst/>
          </a:prstGeom>
        </p:spPr>
        <p:txBody>
          <a:bodyPr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&lt;нижний колонтитул&gt;</a:t>
            </a:r>
            <a:endParaRPr>
              <a:latin typeface="+mn-lt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sldNum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</p:spPr>
        <p:txBody>
          <a:bodyPr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FD618704-D574-47DC-B804-52724F0E71F0}" type="slidenum">
              <a:rPr lang="ru-RU"/>
              <a:pPr>
                <a:defRPr/>
              </a:pPr>
              <a:t>‹#›</a:t>
            </a:fld>
            <a:endParaRPr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6463" y="1447800"/>
            <a:ext cx="60166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6463" y="1447800"/>
            <a:ext cx="60166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6463" y="1447800"/>
            <a:ext cx="60166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6463" y="1447800"/>
            <a:ext cx="60166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29776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stomShape 1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40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" name="CustomShape 2"/>
          <p:cNvSpPr/>
          <p:nvPr/>
        </p:nvSpPr>
        <p:spPr>
          <a:xfrm>
            <a:off x="168275" y="20638"/>
            <a:ext cx="1701800" cy="17018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563" y="1054100"/>
            <a:ext cx="1125537" cy="1103313"/>
          </a:xfrm>
          <a:prstGeom prst="donut">
            <a:avLst>
              <a:gd name="adj" fmla="val 13356"/>
            </a:avLst>
          </a:prstGeom>
          <a:gradFill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40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31" name="PlaceHolder 6"/>
          <p:cNvSpPr>
            <a:spLocks noGrp="1"/>
          </p:cNvSpPr>
          <p:nvPr>
            <p:ph type="title"/>
          </p:nvPr>
        </p:nvSpPr>
        <p:spPr bwMode="auto">
          <a:xfrm>
            <a:off x="1431925" y="360363"/>
            <a:ext cx="7407275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текста заголовка щёлкните мышьюОбразец заголовка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lIns="90000" tIns="45000" rIns="90000" bIns="4500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6290D4"/>
                </a:solidFill>
                <a:latin typeface="Gill Sans M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27.10.14</a:t>
            </a:r>
            <a:endParaRPr>
              <a:latin typeface="+mn-lt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lIns="90000" tIns="45000" rIns="90000" bIns="45000" anchor="b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lIns="90000" tIns="45000" rIns="90000" bIns="4500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6290D4"/>
                </a:solidFill>
                <a:latin typeface="Gill Sans MT"/>
                <a:ea typeface="+mn-ea"/>
                <a:cs typeface="+mn-cs"/>
              </a:defRPr>
            </a:lvl1pPr>
          </a:lstStyle>
          <a:p>
            <a:pPr>
              <a:defRPr/>
            </a:pPr>
            <a:fld id="{44B5B118-8642-4630-A2A6-6BE7715C663E}" type="slidenum">
              <a:rPr lang="ru-RU"/>
              <a:pPr>
                <a:defRPr/>
              </a:pPr>
              <a:t>‹#›</a:t>
            </a:fld>
            <a:endParaRPr>
              <a:latin typeface="+mn-lt"/>
            </a:endParaRPr>
          </a:p>
        </p:txBody>
      </p:sp>
      <p:sp>
        <p:nvSpPr>
          <p:cNvPr id="9" name="CustomShape 10"/>
          <p:cNvSpPr/>
          <p:nvPr/>
        </p:nvSpPr>
        <p:spPr>
          <a:xfrm>
            <a:off x="922338" y="1414463"/>
            <a:ext cx="209550" cy="209550"/>
          </a:xfrm>
          <a:prstGeom prst="ellipse">
            <a:avLst/>
          </a:prstGeom>
          <a:gradFill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lin ang="0"/>
          </a:gradFill>
          <a:ln w="2160">
            <a:solidFill>
              <a:schemeClr val="accent1">
                <a:shade val="90000"/>
                <a:satMod val="110000"/>
                <a:alpha val="60000"/>
              </a:schemeClr>
            </a:solidFill>
            <a:round/>
          </a:ln>
          <a:effectLst>
            <a:outerShdw blurRad="63500" dist="2540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1157288" y="1344613"/>
            <a:ext cx="63500" cy="63500"/>
          </a:xfrm>
          <a:prstGeom prst="ellipse">
            <a:avLst/>
          </a:prstGeom>
          <a:noFill/>
          <a:ln w="12600">
            <a:solidFill>
              <a:schemeClr val="accent1">
                <a:shade val="75000"/>
                <a:alpha val="60000"/>
              </a:schemeClr>
            </a:solidFill>
            <a:round/>
          </a:ln>
          <a:effectLst>
            <a:outerShdw blurRad="63500" dist="2540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/>
              <a:t>Для правки структуры щёлкните мышью</a:t>
            </a:r>
            <a:endParaRPr/>
          </a:p>
          <a:p>
            <a:pPr lvl="1"/>
            <a:r>
              <a:rPr lang="ru-RU"/>
              <a:t>Второй уровень структуры</a:t>
            </a:r>
            <a:endParaRPr/>
          </a:p>
          <a:p>
            <a:pPr lvl="2"/>
            <a:r>
              <a:rPr lang="ru-RU"/>
              <a:t>Третий уровень структуры</a:t>
            </a:r>
            <a:endParaRPr/>
          </a:p>
          <a:p>
            <a:pPr lvl="3"/>
            <a:r>
              <a:rPr lang="ru-RU"/>
              <a:t>Четвёртый уровень структуры</a:t>
            </a:r>
            <a:endParaRPr/>
          </a:p>
          <a:p>
            <a:pPr lvl="4"/>
            <a:r>
              <a:rPr lang="ru-RU"/>
              <a:t>Пятый уровень структуры</a:t>
            </a:r>
            <a:endParaRPr/>
          </a:p>
          <a:p>
            <a:pPr lvl="5"/>
            <a:r>
              <a:rPr lang="ru-RU"/>
              <a:t>Шестой уровень структуры</a:t>
            </a:r>
            <a:endParaRPr/>
          </a:p>
          <a:p>
            <a:pPr lvl="6"/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40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7" name="CustomShape 2"/>
          <p:cNvSpPr/>
          <p:nvPr/>
        </p:nvSpPr>
        <p:spPr>
          <a:xfrm>
            <a:off x="168275" y="20638"/>
            <a:ext cx="1701800" cy="17018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CustomShape 3"/>
          <p:cNvSpPr/>
          <p:nvPr/>
        </p:nvSpPr>
        <p:spPr>
          <a:xfrm rot="2315400">
            <a:off x="182563" y="1054100"/>
            <a:ext cx="1125537" cy="1103313"/>
          </a:xfrm>
          <a:prstGeom prst="donut">
            <a:avLst>
              <a:gd name="adj" fmla="val 13356"/>
            </a:avLst>
          </a:prstGeom>
          <a:gradFill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CustomShape 4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40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CustomShape 5"/>
          <p:cNvSpPr/>
          <p:nvPr/>
        </p:nvSpPr>
        <p:spPr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343" name="PlaceHolder 6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7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текста заголовка щёлкните мышьюОбразец заголовка</a:t>
            </a: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1435100" y="1447800"/>
            <a:ext cx="7497763" cy="48006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/>
              <a:t>Для правки структуры щёлкните мышью</a:t>
            </a:r>
            <a:endParaRPr/>
          </a:p>
          <a:p>
            <a:pPr lvl="1"/>
            <a:r>
              <a:rPr lang="ru-RU"/>
              <a:t>Второй уровень структуры</a:t>
            </a:r>
            <a:endParaRPr/>
          </a:p>
          <a:p>
            <a:pPr lvl="2"/>
            <a:r>
              <a:rPr lang="ru-RU"/>
              <a:t>Третий уровень структуры</a:t>
            </a:r>
            <a:endParaRPr/>
          </a:p>
          <a:p>
            <a:pPr lvl="3"/>
            <a:r>
              <a:rPr lang="ru-RU"/>
              <a:t>Четвёртый уровень структуры</a:t>
            </a:r>
            <a:endParaRPr/>
          </a:p>
          <a:p>
            <a:pPr lvl="4"/>
            <a:r>
              <a:rPr lang="ru-RU"/>
              <a:t>Пятый уровень структуры</a:t>
            </a:r>
            <a:endParaRPr/>
          </a:p>
          <a:p>
            <a:pPr lvl="5"/>
            <a:r>
              <a:rPr lang="ru-RU"/>
              <a:t>Шестой уровень структуры</a:t>
            </a:r>
            <a:endParaRPr/>
          </a:p>
          <a:p>
            <a:r>
              <a:rPr lang="ru-RU"/>
              <a:t>Седьмой уровень структурыОбразец текста</a:t>
            </a:r>
            <a:endParaRPr/>
          </a:p>
          <a:p>
            <a:pPr lvl="1"/>
            <a:r>
              <a:rPr lang="ru-RU"/>
              <a:t>Второй уровень</a:t>
            </a:r>
            <a:endParaRPr/>
          </a:p>
          <a:p>
            <a:pPr lvl="2"/>
            <a:r>
              <a:rPr lang="ru-RU"/>
              <a:t>Третий уровень</a:t>
            </a:r>
            <a:endParaRPr/>
          </a:p>
          <a:p>
            <a:pPr lvl="3"/>
            <a:r>
              <a:rPr lang="ru-RU"/>
              <a:t>Четвертый уровень</a:t>
            </a:r>
            <a:endParaRPr/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53" name="PlaceHolder 8"/>
          <p:cNvSpPr>
            <a:spLocks noGrp="1"/>
          </p:cNvSpPr>
          <p:nvPr>
            <p:ph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lIns="90000" tIns="45000" rIns="90000" bIns="4500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6290D4"/>
                </a:solidFill>
                <a:latin typeface="Gill Sans M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27.10.14</a:t>
            </a:r>
            <a:endParaRPr>
              <a:latin typeface="+mn-lt"/>
            </a:endParaRPr>
          </a:p>
        </p:txBody>
      </p:sp>
      <p:sp>
        <p:nvSpPr>
          <p:cNvPr id="54" name="PlaceHolder 9"/>
          <p:cNvSpPr>
            <a:spLocks noGrp="1"/>
          </p:cNvSpPr>
          <p:nvPr>
            <p:ph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lIns="90000" tIns="45000" rIns="90000" bIns="45000" anchor="b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5" name="PlaceHolder 10"/>
          <p:cNvSpPr>
            <a:spLocks noGrp="1"/>
          </p:cNvSpPr>
          <p:nvPr>
            <p:ph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lIns="90000" tIns="45000" rIns="90000" bIns="4500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6290D4"/>
                </a:solidFill>
                <a:latin typeface="Gill Sans MT"/>
                <a:ea typeface="+mn-ea"/>
                <a:cs typeface="+mn-cs"/>
              </a:defRPr>
            </a:lvl1pPr>
          </a:lstStyle>
          <a:p>
            <a:pPr>
              <a:defRPr/>
            </a:pPr>
            <a:fld id="{021C1DD3-92F5-41DC-9837-B24315A0AB56}" type="slidenum">
              <a:rPr lang="ru-RU"/>
              <a:pPr>
                <a:defRPr/>
              </a:pPr>
              <a:t>‹#›</a:t>
            </a:fld>
            <a:endParaRPr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557338" y="357188"/>
            <a:ext cx="7405687" cy="600075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1D22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Формирование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1D22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1D22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здорового </a:t>
            </a:r>
            <a:endParaRPr lang="ru-RU" sz="3600" dirty="0">
              <a:solidFill>
                <a:srgbClr val="1D225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1D22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образа </a:t>
            </a:r>
            <a:r>
              <a:rPr lang="ru-RU" sz="3600" dirty="0">
                <a:solidFill>
                  <a:srgbClr val="1D22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жизни</a:t>
            </a:r>
            <a:r>
              <a:rPr lang="ru-RU" sz="3600" dirty="0">
                <a:solidFill>
                  <a:srgbClr val="1D22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300" dirty="0">
                <a:solidFill>
                  <a:srgbClr val="1D2259"/>
                </a:solidFill>
                <a:latin typeface="Gill Sans MT"/>
                <a:ea typeface="+mn-ea"/>
                <a:cs typeface="+mn-cs"/>
              </a:rPr>
              <a:t>
</a:t>
            </a:r>
            <a:r>
              <a:rPr lang="ru-RU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Питание
 </a:t>
            </a:r>
            <a:r>
              <a:rPr lang="ru-RU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как </a:t>
            </a:r>
            <a:r>
              <a:rPr lang="ru-RU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профилактика </a:t>
            </a:r>
            <a:endParaRPr lang="ru-RU" sz="43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инсульта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300" dirty="0">
              <a:solidFill>
                <a:srgbClr val="1D2259"/>
              </a:solidFill>
              <a:latin typeface="Gill Sans MT"/>
              <a:ea typeface="+mn-ea"/>
              <a:cs typeface="+mn-cs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1D2259"/>
                </a:solidFill>
                <a:latin typeface="Gill Sans MT"/>
                <a:ea typeface="+mn-ea"/>
                <a:cs typeface="+mn-cs"/>
              </a:rPr>
              <a:t>Подготовила: врач-терапевт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1D2259"/>
                </a:solidFill>
                <a:latin typeface="Gill Sans MT"/>
                <a:ea typeface="+mn-ea"/>
                <a:cs typeface="+mn-cs"/>
              </a:rPr>
              <a:t> </a:t>
            </a:r>
            <a:r>
              <a:rPr lang="ru-RU" sz="1600" dirty="0" err="1">
                <a:solidFill>
                  <a:srgbClr val="1D2259"/>
                </a:solidFill>
                <a:latin typeface="Gill Sans MT"/>
                <a:ea typeface="+mn-ea"/>
                <a:cs typeface="+mn-cs"/>
              </a:rPr>
              <a:t>О.И.Тазиева</a:t>
            </a:r>
            <a:r>
              <a:rPr lang="ru-RU" sz="1600" dirty="0">
                <a:solidFill>
                  <a:srgbClr val="1D2259"/>
                </a:solidFill>
                <a:latin typeface="Gill Sans MT"/>
                <a:ea typeface="+mn-ea"/>
                <a:cs typeface="+mn-cs"/>
              </a:rPr>
              <a:t> 2014г.</a:t>
            </a:r>
            <a:endParaRPr sz="1600">
              <a:latin typeface="+mn-lt"/>
              <a:ea typeface="+mn-ea"/>
              <a:cs typeface="+mn-cs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0"/>
            <a:ext cx="1958975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571500"/>
            <a:ext cx="7704137" cy="584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Продукты,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способные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снизить риск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инсульта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3. Фрукты</a:t>
            </a:r>
          </a:p>
        </p:txBody>
      </p:sp>
      <p:sp>
        <p:nvSpPr>
          <p:cNvPr id="37890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sz="1600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37891" name="Подзаголовок 9"/>
          <p:cNvSpPr>
            <a:spLocks noGrp="1"/>
          </p:cNvSpPr>
          <p:nvPr>
            <p:ph type="subTitle"/>
          </p:nvPr>
        </p:nvSpPr>
        <p:spPr>
          <a:xfrm>
            <a:off x="5072063" y="2071688"/>
            <a:ext cx="3860800" cy="1857375"/>
          </a:xfrm>
          <a:noFill/>
          <a:ln/>
        </p:spPr>
        <p:txBody>
          <a:bodyPr anchor="t"/>
          <a:lstStyle/>
          <a:p>
            <a:pPr marL="342900" indent="-342900" algn="r" eaLnBrk="1" hangingPunct="1"/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разнообразнее ваш </a:t>
            </a:r>
          </a:p>
          <a:p>
            <a:pPr marL="342900" indent="-342900" algn="r" eaLnBrk="1" hangingPunct="1"/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фруктовый рацион </a:t>
            </a:r>
          </a:p>
          <a:p>
            <a:pPr marL="342900" indent="-342900" algn="r" eaLnBrk="1" hangingPunct="1"/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тем лучше. </a:t>
            </a:r>
          </a:p>
        </p:txBody>
      </p:sp>
      <p:pic>
        <p:nvPicPr>
          <p:cNvPr id="37892" name="Picture 2" descr="https://encrypted-tbn1.gstatic.com/images?q=tbn:ANd9GcS7XXB9AKoUX8teRU063scs4GVri5-TjlucE1CZ3C3IIb2EHlz19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2500313"/>
            <a:ext cx="357187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0" name="Picture 4" descr="https://encrypted-tbn1.gstatic.com/images?q=tbn:ANd9GcRuzyG7JFlMJn590tIVAaTzgiDfdOWbJ68baCBF4sFRxVm-PENHW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3857625"/>
            <a:ext cx="37147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571500"/>
            <a:ext cx="7704137" cy="584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Продукты,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способные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снизить риск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инсульта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4. Продукты 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 высоким содержанием полиненасыщенных жиров </a:t>
            </a:r>
            <a:endParaRPr lang="ru-RU" sz="2800" b="1" i="1" dirty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Морская рыба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 морепродукты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Ч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ем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жирнее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рыба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— тем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лучше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Скумбрия,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Сельдь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Тунец,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Палтус,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Форель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 т.д.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4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sz="1600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pic>
        <p:nvPicPr>
          <p:cNvPr id="53250" name="Picture 2" descr="https://encrypted-tbn3.gstatic.com/images?q=tbn:ANd9GcRk5nJPDbEuw_yTY_2ddOMPSMUxh-LEH-l2oGK_Mh4KVZTxGVW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3571875"/>
            <a:ext cx="5143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642938"/>
            <a:ext cx="7704137" cy="577056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defTabSz="3897313" fontAlgn="auto">
              <a:spcBef>
                <a:spcPts val="0"/>
              </a:spcBef>
              <a:spcAft>
                <a:spcPts val="0"/>
              </a:spcAft>
              <a:tabLst>
                <a:tab pos="2698750" algn="l"/>
              </a:tabLst>
              <a:defRPr/>
            </a:pPr>
            <a:endParaRPr lang="ru-RU" sz="2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"/>
              <a:cs typeface="Times New Roman" pitchFamily="18" charset="0"/>
            </a:endParaRPr>
          </a:p>
        </p:txBody>
      </p:sp>
      <p:sp>
        <p:nvSpPr>
          <p:cNvPr id="39938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endParaRPr lang="ru-RU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/>
          </p:nvPr>
        </p:nvSpPr>
        <p:spPr>
          <a:xfrm>
            <a:off x="1143000" y="1143000"/>
            <a:ext cx="7786688" cy="5429250"/>
          </a:xfrm>
          <a:noFill/>
          <a:ln/>
        </p:spPr>
        <p:txBody>
          <a:bodyPr anchor="t"/>
          <a:lstStyle/>
          <a:p>
            <a:pPr eaLnBrk="1" hangingPunct="1"/>
            <a:r>
              <a:rPr 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Снижаем уровень холестерина и плохих липопротеидов</a:t>
            </a:r>
          </a:p>
          <a:p>
            <a:pPr eaLnBrk="1" hangingPunct="1"/>
            <a:endParaRPr lang="ru-R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arenR"/>
            </a:pPr>
            <a:r>
              <a:rPr 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Исключаем острую, жирную, копченую, консервированную пищу и полуфабрикаты</a:t>
            </a:r>
          </a:p>
          <a:p>
            <a:pPr eaLnBrk="1" hangingPunct="1">
              <a:buFontTx/>
              <a:buAutoNum type="arabicParenR"/>
            </a:pPr>
            <a:r>
              <a:rPr 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Варим или тушим пищу, а не жарим</a:t>
            </a:r>
          </a:p>
          <a:p>
            <a:pPr eaLnBrk="1" hangingPunct="1">
              <a:buFontTx/>
              <a:buAutoNum type="arabicParenR"/>
            </a:pPr>
            <a:r>
              <a:rPr 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Потребляем полиненасыщенные жиры и жиры  растительного происхождения</a:t>
            </a:r>
          </a:p>
          <a:p>
            <a:pPr eaLnBrk="1" hangingPunct="1">
              <a:buFontTx/>
              <a:buAutoNum type="arabicParenR"/>
            </a:pPr>
            <a:r>
              <a:rPr 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Ограничиваем жирное мясо, молочные продукты и 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яйца</a:t>
            </a:r>
          </a:p>
          <a:p>
            <a:pPr eaLnBrk="1" hangingPunct="1">
              <a:buFontTx/>
              <a:buAutoNum type="arabicParenR"/>
            </a:pPr>
            <a:r>
              <a:rPr 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Употребляем мясо домашней птицы, но без кожи  и мясо постной говядины, баранины  </a:t>
            </a:r>
          </a:p>
          <a:p>
            <a:pPr eaLnBrk="1" hangingPunct="1">
              <a:buFontTx/>
              <a:buAutoNum type="arabicParenR"/>
            </a:pPr>
            <a:r>
              <a:rPr 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Исключаем изделия из муки высших сортов</a:t>
            </a: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435100" y="285750"/>
            <a:ext cx="7497763" cy="928688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Изменение характера питания</a:t>
            </a:r>
            <a:r>
              <a:rPr lang="ru-RU" sz="1800" dirty="0">
                <a:solidFill>
                  <a:sysClr val="windowText" lastClr="000000"/>
                </a:solidFill>
              </a:rPr>
              <a:t/>
            </a:r>
            <a:br>
              <a:rPr lang="ru-RU" sz="1800" dirty="0">
                <a:solidFill>
                  <a:sysClr val="windowText" lastClr="000000"/>
                </a:solidFill>
              </a:rPr>
            </a:br>
            <a:endParaRPr lang="ru-RU" sz="1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642938"/>
            <a:ext cx="7704137" cy="577056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defTabSz="3897313" fontAlgn="auto">
              <a:spcBef>
                <a:spcPts val="0"/>
              </a:spcBef>
              <a:spcAft>
                <a:spcPts val="0"/>
              </a:spcAft>
              <a:tabLst>
                <a:tab pos="2698750" algn="l"/>
              </a:tabLst>
              <a:defRPr/>
            </a:pPr>
            <a:endParaRPr lang="ru-RU" sz="2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"/>
              <a:cs typeface="Times New Roman" pitchFamily="18" charset="0"/>
            </a:endParaRPr>
          </a:p>
        </p:txBody>
      </p:sp>
      <p:sp>
        <p:nvSpPr>
          <p:cNvPr id="40962" name="TextShape 2"/>
          <p:cNvSpPr txBox="1">
            <a:spLocks noChangeArrowheads="1"/>
          </p:cNvSpPr>
          <p:nvPr/>
        </p:nvSpPr>
        <p:spPr bwMode="auto">
          <a:xfrm>
            <a:off x="428625" y="428625"/>
            <a:ext cx="749776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ctr"/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диетотерапии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714348" y="-500090"/>
          <a:ext cx="8858312" cy="7572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2" name="Picture 14" descr="C:\Users\007\Documents\загруженное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65625"/>
            <a:ext cx="30384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5" name="TextShape 1"/>
          <p:cNvSpPr txBox="1">
            <a:spLocks noChangeArrowheads="1"/>
          </p:cNvSpPr>
          <p:nvPr/>
        </p:nvSpPr>
        <p:spPr bwMode="auto">
          <a:xfrm>
            <a:off x="1116013" y="1628775"/>
            <a:ext cx="7704137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endParaRPr lang="ru-RU">
              <a:cs typeface="DejaVu Sans"/>
            </a:endParaRPr>
          </a:p>
        </p:txBody>
      </p:sp>
      <p:sp>
        <p:nvSpPr>
          <p:cNvPr id="41986" name="TextShape 2"/>
          <p:cNvSpPr txBox="1">
            <a:spLocks noChangeArrowheads="1"/>
          </p:cNvSpPr>
          <p:nvPr/>
        </p:nvSpPr>
        <p:spPr bwMode="auto">
          <a:xfrm>
            <a:off x="1435100" y="274638"/>
            <a:ext cx="7497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endParaRPr lang="ru-RU">
              <a:cs typeface="DejaVu Sans"/>
            </a:endParaRPr>
          </a:p>
        </p:txBody>
      </p:sp>
      <p:sp>
        <p:nvSpPr>
          <p:cNvPr id="41987" name="Заголовок 6"/>
          <p:cNvSpPr>
            <a:spLocks noGrp="1"/>
          </p:cNvSpPr>
          <p:nvPr>
            <p:ph type="title"/>
          </p:nvPr>
        </p:nvSpPr>
        <p:spPr>
          <a:xfrm>
            <a:off x="1435100" y="0"/>
            <a:ext cx="7497763" cy="1143000"/>
          </a:xfrm>
        </p:spPr>
        <p:txBody>
          <a:bodyPr/>
          <a:lstStyle/>
          <a:p>
            <a:pPr eaLnBrk="1" hangingPunct="1"/>
            <a:r>
              <a:rPr lang="ru-RU" sz="1800" b="1">
                <a:solidFill>
                  <a:srgbClr val="000000"/>
                </a:solidFill>
              </a:rPr>
              <a:t/>
            </a:r>
            <a:br>
              <a:rPr lang="ru-RU" sz="1800" b="1">
                <a:solidFill>
                  <a:srgbClr val="000000"/>
                </a:solidFill>
              </a:rPr>
            </a:br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/>
          </p:nvPr>
        </p:nvSpPr>
        <p:spPr>
          <a:xfrm>
            <a:off x="1258888" y="333375"/>
            <a:ext cx="7575550" cy="6143625"/>
          </a:xfrm>
          <a:noFill/>
          <a:ln/>
        </p:spPr>
        <p:txBody>
          <a:bodyPr anchor="t"/>
          <a:lstStyle/>
          <a:p>
            <a:pPr eaLnBrk="1" hangingPunct="1"/>
            <a:r>
              <a:rPr lang="ru-RU" sz="28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1.Кофе. Умеренное потребление кофе </a:t>
            </a:r>
          </a:p>
          <a:p>
            <a:pPr eaLnBrk="1" hangingPunct="1"/>
            <a:r>
              <a:rPr lang="ru-RU" sz="28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(1-2 чашки в день) не является фактором риска развития инсульта и инфаркта,</a:t>
            </a:r>
          </a:p>
          <a:p>
            <a:pPr eaLnBrk="1" hangingPunct="1"/>
            <a:r>
              <a:rPr lang="ru-RU" sz="28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а скорее наоборот.</a:t>
            </a:r>
          </a:p>
          <a:p>
            <a:pPr eaLnBrk="1" hangingPunct="1"/>
            <a:endParaRPr lang="ru-RU" sz="2800" b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2.Чай. Эксперименты  показали, что чай обладает гипохолестеринемическим действием и оказывает благоприятное действие на функцию эндотелия. Происходит это за счет действия</a:t>
            </a:r>
          </a:p>
          <a:p>
            <a:pPr eaLnBrk="1" hangingPunct="1"/>
            <a:r>
              <a:rPr lang="ru-RU" sz="28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антиоксидантов. </a:t>
            </a:r>
          </a:p>
          <a:p>
            <a:pPr eaLnBrk="1" hangingPunct="1"/>
            <a:endParaRPr lang="ru-RU" sz="2800" b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3. Какао и какао продукты.</a:t>
            </a:r>
          </a:p>
          <a:p>
            <a:pPr eaLnBrk="1" hangingPunct="1"/>
            <a:r>
              <a:rPr lang="ru-RU" sz="24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Исследования </a:t>
            </a:r>
          </a:p>
          <a:p>
            <a:pPr eaLnBrk="1" hangingPunct="1"/>
            <a:r>
              <a:rPr lang="ru-RU" sz="24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противоречивы</a:t>
            </a:r>
          </a:p>
          <a:p>
            <a:pPr eaLnBrk="1" hangingPunct="1"/>
            <a:r>
              <a:rPr lang="ru-RU" sz="28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989" name="AutoShape 9" descr="data:image/jpeg;base64,/9j/4AAQSkZJRgABAQAAAQABAAD/2wCEAAkGBxITEhQUEhQVFhQUFBQUFRQVFhUUFRQVFBQWFhQUFBQYHCggGBolHBQUITIhJSkrLi4uFx8zODMsNygtLisBCgoKDg0OFxAQGywkHBwsLCwsLCwsLCwsLCwsLCwsLCwsLCwsLCwsLCwsLCwsLCwsLCwsLCwsLCwsLCwsLCwsLP/AABEIALEBHAMBIgACEQEDEQH/xAAcAAABBQEBAQAAAAAAAAAAAAAFAgMEBgcAAQj/xABFEAABAwIDBQQGBwYFAwUAAAABAAIDBBEFITEGEkFRYSJxgZEHEzJSocEzQkNykrHRFBUWI2KCk6LC4fBTsvEXJDVjg//EABkBAAMBAQEAAAAAAAAAAAAAAAABAgMEBf/EACQRAQEAAgEEAgMBAQEAAAAAAAABAhEDEhMhMQQUQVFhcZEi/9oADAMBAAIRAxEAPwCuAp9j1pztiqbkmzshSjgvOvx8noTmxZwFxK0tuydMeC47I03upfXyV38WZl6aeVprtkafkkN2Op+SPr5F3sWcROT4ctFGyFP7qUNk6f3UX42R9/FmxSQVpDtloPdSf4Ug91L6+Q7+LOnnJMg5rTDspByTZ2Ug91OfHyK82LOd5ILlpH8KQckk7LU/JHYyHejNw5JkK0c7LQcGr3+FIOSfZyLuxmYKVdaO7ZODgEn+FYeSOzkO5GbuclMK0ObZulbm6w71Alo6FvXuR2aO7FNJXsb1bBFSe5fxUuBtMNIm/mjsUu9FUa9eXV/p/U8I2eQU+GGI/Ub5BH1v6rv/AMZi8pu61tuGwO1jZ5BKOy9K77Nvhkn9W/svsT9Melcmg9a7LsJTHQEKFNsCwezmn9fKF3sazILwtWgTbJtZqwpk7PxckuzkfdxUF702ZFfjs7DySf4ch5J9qpvJFEjcnirp/D8Q0CZGDMvoleGnOSKfdeXV1/ccfJe/uOLkjs0dyNKckOaCnSE3K9rRdxAA4kgDzK7HMRuALkIqtp6ZpsHF5/oFx56KE7au/sxfid8gp6oeqsZak7qr8e0DzwaPD9VNgxNx4jyCOqDVE7LxJgqr8vJTYy06geScux6Q3LxEf2dh4W7kh1D7p809F1RBSSU9LEW6hNkJGbsvPVhOWSSUGTupJCWkOSBqeZrGl7zZo1J+SomObcEktgFh73EqZ6Uqp7RHGMm2ueqzKafdyGZKm0hefFpHm7nHxKTHVE8yoNHTF2bkbpqUBY58uvTbDh37eQyu5KbHNIuawJwBc2XLlXTjxYw4yqkH1k+zEJB9YqIuuo6qvpgpFjUo+sVPp9qpm8QVXF5dEyynqi4Y38L3Sba++3xCP0O0MEmjrHkclkwKcjlI0WuPyOTH87/1nl8fjy/jabNcOBCGV2EtdctyKpOC7QyRkAm7eRWg0FY2VgcF18XyMeX/AM3xXJycOXH5/Cn1UZY7ddkfz7khR/TF2aUPa7deHCxGvcs0wOeuk+jc8jmQSFppG2p2SXBU0YtXQ/SMDh5FTKXbCJ3ZlBYeuiR7WPdXm6mKWoa8Xa4EJ4lBiG0u1zICY4rOkGRcfZYeX9RVBr8ZkmdeRznnroO4aBC6qe5LnHLiVX6/aC2UY8Sp85F4i2CsI1IASTjcTdX+SzqfEJH6uKY3yq7dT1xprdrIW8ypUO3UQ4HzWVNJTrSUdv8ApzONkpPSFDxBVgw/byldq4jvBWAxu6ojBL1U9vKeqrrxvuPpLD8dp5fYkaelxfyRZjwV8z09W9uhKtmA7aVEJA3t5vuuzHgdQjrzx9zf+H28cvVbc9oIsUFdk5zfddbzAI+BCiUO2MDqYzvuwNO7Y6ud7rPeUHZuudN62R+TnvD7cgRZrfANCuZzLViOm42yjSSUmWVrfaIHebITWbUUcXtzMHS90zFikWVMq/SbSA7sTXyuOQDWnM9FPoa7EKkbwhbTsP1pDd9vuj9UqBPajBGVsO5cNlb7BPG3BYniuFTU825MwtPC+h6g8Vt8eGuFi6Vz3jMcG36BLrvVzM3KiJsreIcO0OoKVmxPDIKEiyKRlWOp2MpnG9PMYj7kg3m+DtVBl2Vq2aNbIOcbgfgc1ycnFk6uPkxQAvUqSklZ7cb297Sm95c9ljollelcvLrrpG9XhXXSmxk6AnuBKASlNUhmHyn6hA5u7I+KTI2Jn0kzB0b23eQyVTDK+om54z3XRaq87P1jYIHPlcGt1ucvJZ5LtHFH9DEXO9+XTwYFW8YxqeoP8x5PIaNHcF0cPx7Mplfw5ubnxyx6YJ+kTap1bKGR/RMOXU80R2TxOaOMNDLjqbKubO4EanfN90N49VLmpqulN29toXa5J+1mxWtdI03ZbuN1Ub9v1cou12hOoKI0W0Yfk5hDl5iTmvdGGjO90CoZp56Z29C4lvunREoNuABaRpDhqpajyYfG43LRdHSe1o2+9GUsgL6BzcyXOged3/Decv7XW71jOL4HU0zrVMMkRva72kNP3X+y7wJX10U3KLgg5g6g5g94T1r0je3x4IwvQF9O4hsnh0hJkoqck6uEbWOP9zLFV6r9HmE6/szh92ecDyLyls+lgi5bRNsHhbfsZf8AHk/VQZdlsMbpSk/enn+Twl1Q+mslKVTxue7dja57vdYC934W5rV3UNKz2KSmHIujEh85LpmqxOa261xa33WWY38LbBLrPpU6j2Zrci8CnbrvVDww/wCFnJf+1HqWCCAZk1MnAub6qEHh2Ad5/iQOiYkJJuV69K2hIqq6SRwMjr7oAa0ABrBwaxoyaO5SMaxqop6aN8D9wueWOPSxI/L4oe8Zpe0v/wAcHe7M34i3zRPY2rFZjFRJnJM93e428gn9mdnp66XchGQ9uQ+ywdTxPRCcKopKmeOFntSODR0vqfAXK+iMOw6KhgbTwi1h2ncXO4klXdQp5Q9ndlaShA3GiSW2crszfpyCNOnJUJr7qTC26ja9HoykVlj381LghTGKQEC4TAHUhQXOIPZJHcSE/USqG6S6ZHf3lONJHeJv+aakxebjunvY0ptxTL2o0W3SYs//AKcX+G1RpMYf/wBOL/DavJY+qhyxFLpg6qdfjkvAMHcxv6KJPjdQftHDuy/JNSQ9VEkgRqFcqbqatzvaeT3klDt6xU10QUXdzTSakuVGc3kprwkNjugxDZzahtKx8boy7eNw4fNOVe1Tn5MZrzUOOjj4qU2Jo9kKblFSVCiZI47xHyQyor5Y5L3VkshWL0e826Jl5O4p2F7QsfYPyKOtdcXBuspc+xtyU6DGZWiwdl1WrPb66Y8EXGYIuD0K8cgmxFb66gpZOJhYD95rd13xBRpxQNIkoQuqCLSobVhZ5NMQKragtSxHaoIVO1SoKmbkhdTGjZbkVAqIkECujTb25Ig+LNMTxoJHeMrqTikQdhz2/wBTXeTgo7j2SvRL/wC2madMreYQHnonpWNxGMngx+732/8AK0/EpP5hvzWMYXXOglZKzVjge/mPJaz+8o6ljZozqO0OIPEFPK+FSJULkVpQgkLuSlfvWOP6RwalKayQhPSRhwIPFVlm11INZP8AK79FKh2toz9uwd92/mrljOwC2ioXRE8joVX4Kpad66nqGbu+x4PJwKo2PbISxOL4TvsOZb9YfqiwIl0klPfut7GhznAA8Abnusufuk9kW+N0tjSK4KO9iImLoUy+MJ7IMkjUWWJE5nNHFQJpb6IINnbwCjlllNmFsyQO9CauvGjM+qA9kXgKiNkvqnBIOY81F2uaSmlS4SoMJB4jzRWiiadXN8woVDkcd05U0lmEnkjNFDEB7TT4hV3bLGWMaWMOfROY7p3LUZ7Xn+Y63NR95c91zdeLqjmfWOw+CPo6OKCR285oLjbRpe4uLRzAJIujjig+DbTQVMj44nbxYA7pYm2RRdyzlmvDSwxK5D6pynSqBUBTkqBNSENnailQFBlbkoUGuj1UOeNFHMUWZiRA0keajVLMkZio3yOsxpJ16AcyTkB1KRVU1PH9NLvH3IrHzefkPFA0q0zrKBPOSCxtzfgM/gFdIZ4vsqRv3pQZD32fcDwCKQV9QBlZo4Bo3R5BRefCflc4cqy1uG1B0gnPdDIfyaiGFOrqd28yCosfaaYZd09/ZWmR18vFymw4k9R9vj/q+xmplHtOARvsdGTq14LfIkKdW1rZQCwMJ4i9nO7jorvTYkCLOAPNOOwmim9qJgJ4gBp/E2xVY8vHn6qMsc8fcZfJCwji03tZwtnyQ+rpCFpuJbDMcP5brj3X5jwdqPiqhV7JTNduse5jvdJuD3X1Hctums97UuXeabtJB5gkHzCL4VtnVwDdEheOUhLwO7j8UrEMFr4/agEg5tGfkhga8HtQOaeRa5UlcabaEVAN2FjuJabg+BTTWSOcbPDQOJJB8GjMoJRtqDlGwjwsi9DglTqXWvyS0ezVZNM3IPeR0H6oTPUSHUyeQV0iwST6xunP4f5hGhpnrnO5P8SF5Z/He/Ef0WhHZ9vJJOAN5JjTO30t9Q78RXgw9vFp/G5X+fCYWe2bf0j2v9lGY+IH+XE2/N3aPxyCWxpUoMGa/SFzu5zz+SsODejY1GbonRM95zzc9zNfyViwwOdIwSkhhcL6gW8NBotDJAHTkqx8lWcS+iimayzJZd/mS3d8t0/mqjiGxMzXOZGWlzcwHC28OYI1WxYlXhljrrcKk4xM+XjYtJLSMiCllpU2y6sw2ti9uklsOLWucP8ALdB6ivaDaSEg8nXB8iFuOD4m57D6wEOZq4X3XD3unVTXthlFntY8cnNa780axLd/b5vqnscbtbu9L3TC3nE/Rzh84O7GYXe9CbAd8ZyVPq/RBVBx9TNE9nAvux3cW2K1ljOyjXo1rNyuYOEjXs+G8P8AtW0Er57wao9TURS+5I1x7r5/C6+gWOBAI4i6ywrXKGpSh9QVPmQ+oRRA6cqE9yl1CHTvUVTngcF5TUfrHG53WNG893Jv6lD557KfA4uw6oLPa37HnYNFvzKQB63FHzuMNMNyFpsbauPNx4lSaPZ5rBd2t73OZPmu2Jp2iME6nMo6+W7j0Nu5ebyctyys/TtxwmMQRStHRegMvlZIqIiX56IzTUbA0WWardBkcQ4DVPNitwRZm63hdBsUie912kjoDYIKXZ9rVIheg0LJBqSVPiceKm4mNwVZaL3yS62nirITHINRqCQ5p4Oa4Zg9UDlq7BT9nnEhzjot+DmzxymM9MeTinTcmJ4vtFieHVMlP+0OeI3dnfAcHMObT5fEFP0/pYqh9JDDJ4Fp+aIekPZurrKl9VBGHxkbjQHAPduEjeANgRrxWc1lFJE7dlY5juTwWnwvqvYmrHBdxo8PpXi+vR/hc352U+L0p0XGGVvkfyKyLcXm4nqDqrZm+lKg92Uf2lK/9UqHlL+ErFtxebqNQdVbO70qUXBkh8CjlFtE2alFQxhYJC4M3td1hs5/mCB3L583VseGn1mEUjmaNjdE63BzHuB89fFTlNRWNtKjLpni5sHOsOtzqVqGHYVDExrWsbkBckAkniSVmGFVIFWxlwAwEC/NalS1LbDNTgdicR/4UVkZbe57OZGd7dB0XrKi7gAn5M1fsgCvjDnAAjMgX5XNlPgwKFubhvn+qxHloobn7rjbn14IphtcJQdLtNj8j/zkomt+VXejk9O0sLbC1rWsLeSzDaa9PKNwWBvcX66gcO5aZU1TWjw4KhY/TOldvbt+mpPRPIojYRjxNgTfv/VW6nrWloN/MX+KzKtoZaYhxjc1rr2u3L/ZS6fHSG/7qZQrLmrU9g9qmSxtglcGzMG62+XrGjQg+9bULLLriFEul3y+gZHKBUFZXhm2VZCA3eErR9WW5PcHjPzujUXpBYfpIZGnmwtePkfgr3spFlqihMwc4hrQXOOgAuT4JzBsSZWucIS6zAC9zmOa1gOlyRYk8AOSJy1LIwWwi1/aefad3ngOiWtnaGtwEDOofb/64yC7+5+g8LorhU0MZ9WyNrY5Oy4DMngCXHMn9UMfISktcb3HDNVPCNnavApKZ5kgG/Cc7DVvgup5gcxx1CtQJLQ9htcA9DccQhVc5hN5IgT77Oy5cnN8OZXqwunRx/I1NZIpLTqlMuNCor56fhI5vR7b/EJHr4vqzx+JIXLfj8s/DacuF/IlvpDrKB+2RjWeL8X+yYmxinGtRH4AuU9nk/Q68P2mySAKJLKTohVRtVRtv25JDya0N+JQqq27t9BCxp95533eWi0x+LyX34K8+EW2OhuN+RwZGNXONhbpfVVfbPb5jIjBR6HIyaX+70VRxfGqioN5ZHO6X7I7mjJC927gTy+K7OH40wu77c3Lz3Lw0P0e7QyS2bVTvIY0NjjDciG5ZtYBvZcTdXPFaqBzbPYLHhJHYHwcFC9E9GGUhksN6WR2fHdZZoF+V97zVylcLG+nG+i6tMdsC2swqnuSyNrDzjAaPwjJU2ppiw2dxAcDwIOYIWu7XYSyRsjmANtc5CzedgOGirGGYayppXCTUO3WO4t3RmQfJL0FE3V7uKRX0joXlj9RoeBHAhMgpk89Wr76L8a3HvpJG70M1324teA0EjwHwVGCMbLT7lVC7+q3mCEGu21uz8jD66H+ZE613N1aebhwXYBW15cG7zdziXm5sOAt80bFW5najdbI3b9V1+YTUOKQbwEkfqpCbFzPYJ4G2mfgs7gqVc9nnv7RfyAFtOvyRqQEjWyrWEY3Du2EjSL66fAo07EGbtw4FXj4grz92tJu4nuGSY3IICS24c4WPaJ3h1BOvckVOMNDDY9ofBVmrqHSHecbW06qbqH5G4ZXzPc1jHANtd7rBljyIuXG2dkUpqER5k7zzobWDR0Fz5qrUe0jafKU9i+ozIJsNOKtkdSx7N5r2kEZEEEeaMdX/RQDH4vWN3X5NJJtkbO+rdZnVMa17m7wFjyKv20eKxhrmucwd7mjTT+ryBWfVGJ0ocby3PEsju3wLnAnyRfJVBuvbpkOSrqNLOXT9BSPmkZFGLvkcGtHC54noNT0CiXV29FFKHVT5D9lC4t6OeQ0H8O+PFOTyVWqSBlLE2mh0bm93GR59p7v+ZAAcEOLlIrbue4nmmA1UmuAUiKJJiYilJAiEJ4Yf5YHLL9ExWxqXSssm6pqsKniNMDdVmupQrnXxquV0SkVU6mIhD5bqwVcCFSwppoXIL6hR4WnNEpYrBNshsgkYsXkbLAnkFKcxPQwixvpxQFn2R9IcNPTthkY+7N7dcyxBuSc7kWNyplRt9LPlGwNbxc79B+qorGQg3Av1P6KbHXAaZI2pYKuufIwt3jmLF2lgdQxvz/NQ2ztjaGtya0WAQ/9rLskidp4ZqQh7VRCSPfHtMue8DUeX5KoterZizt1ljxDr/hKpjXKsPMK+ExrlKoJt2RjuTmn4oc16cDlWhtqTa3LwSKucODr+838lV8JxTebuk9oCx69Qp0k+R/tKkJs9OAZdwltgDZpsL5cPFMmrqGer3ZDmO7jxskPnzk6tHySHTZxdB8ygHP4iq2l/bJDRpc/NRZNrasNBLjmbDT9EzJJlKf+aqBOMoh4/FGj3Uyba2rvb1jhbW1h+SHVO0FQ/wBqV5vzcSo8/wBoetviokjdB0T1C3SpKpx1JTBcV1l4U9EtLXpwOUKORPtcsdNkgFXX0UVoZWOjcfponNH32kPA8g9UZrlIpal0b2vYd1zHBzXDgWm4KJ4DYMUi3HuBHG4Q9qM4ViMWJU4kZZszABIzi13zadQfndDZactJDhYqrEn6dmYRqlYgtK62qLU1Q217+WacAowKPWNsEw7F4m+0SP7Xfokux6lIs6Vo+9vN+JCrcLVDJ5AUJqqa/BEKwRm7opGPZza4G3iEQwyha8Akm3Ij5qTUmpoTyQqooui1+opI2t4AKi7Q1Dbm1rDQJXwWlJmpuPko5iRKpfdBa7Fo2ZNO87kM/MpxJFW8NFyok1aXNtoPzUCaZ8hu7wHJORNJRYIWHJ03sCl09G5x0R2iwe9t4KVImHU5I6lWGkwzs3ciGG4P9Y5Aak6Kv7ZbVRxtMUJudCRxT0PXlV9s65pduM7vDiqqlzSlxLnalIWuM1Gdu3oKca5NL0FMJDHkZjVEYMUcBZ2eQFxrkhLSnAVOjWSOva7esdWjLjwUhs3aZ3KrBOMe4Ws4i3VIx1z+w/qQm5PbZ0bf5oR699rb2V76Bc+pkve40tpw0TCTJ7I6uuo05Fz5Jh0jsu1ppomXdSSgjksoTBcV7cLzfVEsDZd7PRw1HPqE9FIolVEQbjULo5r58eIWXtp6EmuTgKhxyJ9rlOlCmE4rLTSCWFxa8eThxa4cR0Wp4JtjSVoDJ7Qz6ZnsOP8AQ75H4rGw5e3RLoabrWYQ9o7OY5jkmYY3RMABBDQB2iGjLLJ5yHc63eVlmC7ZVlLYMk3mD7OTtN7hxCuOH+lCmfYVMLo3e+ztN/VV4o9LHUVgaO20tvpvCwPcTkfAqKcQibq0fhTbKvD6gH1FUYy7X1chiJJ95gNnH7wKCVuxdTfep68O6Stab/3M/RLpG1hoMWpo377Y42vIsXBrWuI5EgZhP12K0j2ns2cfrRksd+JhB+KoNRs5jDNGxSdWSAfBwCHzYXi3GneO4tf+V09VOxXFnPJPq6yduvYJEoA6ucRbvJUFmCPeAXV++CL/AMtgOvJ5O4fByHjAa4kF9PISOLmF1jzAPZaeoARCDAK0m5jkvzde6NFt7/CtOfpJqiT+4M/yhrgfNPxbN4c37Ood/c35WU+mwCs45d5A/MqWMJe36SWJve6/5JgJ/c1Bwgl8XE/60qPAqQnssmb3Fv8AqcVLqKyii+kqQejB8yg9b6Q6SLKCMvPN5v8ABAGYtm2fZvqfD9nt5mE/EoJjuJNpDZ00t+bY6aa3faViquNekCrnyDtxvJuQ8gqrPUOebucSeqcxFyaFLtfDK3dfVyW919MWDx9VI5CnnDybmSmceZFaD8YSFTl4n0Quurq2LD+dKf8A9JQfJ0QTc0+HN+zjd9073+lU5cl2/wC3/o6/5FklxmjHsUbD94j5NQ2sxMPyEEMY/oZ2vxnPysh4YUvctqU5jIOq141ONSN9o6rjOeGSZJAC8MgCiukJ4pKNDaQ6dNGUpC6yei29Ll4uslBqZE2XWT7Kcngn24e5LY0PYn7b/vv/ADKERe14LlyyxbZe0yJSWLlyVOHAlBcuSMl6jyrlyIVRXe0FomynshcuVpXql0CnMXLk1FlRqhcuQFfxTQqhY9xXq5SVUav1UMLxctYyr1eLlyZOXLlyA5OQarlyV9HEh+ihlcuSxPJ4uXLlSXL1cuQHL1cuQC2qRAvVyVMRp0Rj0XLlJ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cs typeface="DejaVu Sans"/>
            </a:endParaRPr>
          </a:p>
        </p:txBody>
      </p:sp>
      <p:sp>
        <p:nvSpPr>
          <p:cNvPr id="41990" name="AutoShape 11" descr="data:image/jpeg;base64,/9j/4AAQSkZJRgABAQAAAQABAAD/2wCEAAkGBxQTEhUUEhQVFhUVFBgXFRgXFxQVFRcYFBUWGBYYFRYYHCggGBwlHBUUITEhJSkrLi4uFx8zODMsNygtLisBCgoKDg0OGxAQGywkHyQsLCwsLCwsLCwsLDQsLCwsLCwsLCwsLCwsLCwsLCwsLCwsLCwsLCwsLCwsLCwsLCwsLP/AABEIAMIBAwMBIgACEQEDEQH/xAAcAAEAAgMBAQEAAAAAAAAAAAAABQYDBAcCAQj/xABCEAABAwIDBAcECAQFBQEAAAABAAIRAyEEEjEFQVFhBhMicYGRoQcyscEjQlKCktHh8ENicvEzU2OishQVg8LSJP/EABgBAQEBAQEAAAAAAAAAAAAAAAABAgME/8QAIxEBAQACAQUBAAIDAAAAAAAAAAECESEDEjFBURNCcQQiMv/aAAwDAQACEQMRAD8A7giIoCIiAiIgIiICIiAiIgIiICIiAiIgIiICIiAiIgIiICIiAiIgIiICIiAiIgIiICIiAiLTxWLDUG06oAtSrjwNLrWpsc+7jlb6n8loY7b9GjLWdp3L5lE2l+uqHdHeflqvnb+0PIlVkbWrVLyKbeP5Ss7Sd9W3GTy58ws3OQktWEF/2h5fqsjart4B7iq4YBjrL8Lg2WZld7RIdI5GVZlKaqxMq+CyKCp7V+1dbmGxwOhkbxvVTf1IovLHgiQvSNCIiAiIgIiICIiAiIgIiICIiAiIgIiICIiAiIg18ZVgKOwlLO4l3uj1PBbu0GyFqYd30Lsuozecf2RKqXS3pOS80aRsLEjeeCq+I27So03OzB1RsS2Dec2jtGwRf8gqJ0q285hLWkh7ycx4CYjvN1TH13u1c434nesZS5ePDOPPLqGP9oeUkNAZNoaS4+8JJJmLNIiCQYVcxnTmo5xIDj2Sy5iQTIJA1dEX8oVRa1ews/lj75a79J+j0rxIA+mqWNgNASDePE33SVuUenOJB/xHag6NEloi9vMaFVTMvhel6WN9LOo6Xsj2kvBAq3Hqr/sfpGyqA+k4EjUTcciF+dZUv0d20+hVDgbb+6VJjlhzLufGrccn6t2VjA7LGjxbvifz8lKqqdG56uhOrodG+D2r+Cta71zxERFGhERAREQEREBERAREQEREBERAREQEREGOvVDRJUV/3Fz3QwT+96ybdf2Vi2TTinP2jJ7hYfBEra6pxEOd5fqsVCh1c9okEyZi3P4LM1rne7YcTvUftLFupGCJHkicuMe13oDUp1XYug0voPu8NBJpO3kgfUMzO687lyxwX7A6/LYiR527lTekPs12fiyXtBoVD9alAaTxNM9nyhNM8vzgkrq2P9iOJBPU4ijUG7MHU3f+w9VE1PZBtIfw2Huqs+ZCaTcc+lfF0Sj7H9oH3m0mjnUaf+Mqa2f7FyDOJxTQN7abST+JxA9ChtyNjZtxXUPZ57OnlzcVjW5KTYcym6znkQQXg+6zlqeQV72R0b2fgO1RpB9QfxH9tw7iRDfABeNqbWfU323Dd+qutKufR6p1j3v3NhrR36n0U+ql7PXHqnze4+LlYMZj2s70bnhuErG6u0alVjF7dJOVtzrA4cTuA71EYraJ+vUjk25/EbehU2q8P2iwbwtZ+3KQ1cB4hUJ+0qXAu/qJPpMLz/3Gnuawfdb+SJuOg09uUTo9vmFu08S12hBXMG4thPus/C38lu4euwaDL/Q5zPRpj0Q3HR0VRwe2Ht+vnbwfr+Jo+RU/gdptqW9132TF+OUix8DbfCbVvokogIiICIiAiIgIiICIiCM20yWrVwb/AKLukesqUx7JYVC7Pd77eBnz/YVjNT2FMsaR9kfBQ3SJi39kVpYW72kjwNx++S1ekDezKisNEyxpO9o9FiIXnAvmk3lmHqvj3LcYoSRvXl1d/FfC5eHFEeKld37K0sQ93H5rZqOWnXf6osR2IvqSVE46uGqTxdSFS9uY057LOV0rpfQ/GZMO48Y+LvzWvtDHFziJiBLj9kfMkgwNLHWLxnRioTQE8viVD9J9oGnSMa1HvJ+67I0eTR6rGWTpjONvW1+kjWDKywnSZJPFx3lVfE7ce42KgK2JkkuK1XbTg9keax3Nzp7W3C1Xu4qTwbXOvIAkiSbSBJHkD5Ln1XblVxNwASSGiYE7hJmFkwe36tMQC0i9nDML666alXda/C6dHwLw89lwtzg90cVL0mOHPuIK5Dgts1GGQ4idYsVYsN0rqtAEBwtfM4OkaG9tCbLP6a8mX+PfTo9HEQpKhVB/Z1GhEXB5i65/gOmQdaqw94h0SeR0HcrTgcc1wzMcHCN27v4Lczxy8ONwyw8rtsDbTnVDQqwX5Ospu/zKYIDp4PaXNBixDmneQLEucMxMYnAFursS5n3XYeqX+HZafJdGC1Fv19REVQREQEREBERAREQeXtkKuVR1dXk63np6qyqP2ls8VBbVVKhf+qdSqS24IghfMZiqtYQGAd5C2HYN+8SRw3r3TBGrXD7p/Ja1GN2NPB0HU2Q6JmbL456zV8awnIJzHkR3rWqWViV9JXhzl5Ll4c5VHx7lq1VleVr1SixDbUfAKou0my4d6uW2XbhqFWQwmqBwPwgrlm2vfRmjNA8gz1lU/p1ScB/KHOe3m116g72vk9zwdxXQOjNOMPU72+mZRmOwzajHNcA4ZpjTdqDuPNZs3HTp5SeXA8TiC4n0WElXbbvQZ8l2FIdxpnsvHcND4eQVLxeFfTOWoxzTOjgR8VJp37uOHgOX0PWIL0taSZ1nZWjcCtpmO4jyUfBXtjSdL911m4x0xyvtKYfEiZBvzVi2FtVzHty3JMQN/wC+KrGC2XUedCPAl34Rp4wrRgNjBgvvEETLnDg5wsB/K3xJXDLpze43nlj2/wCzqPQsitiBinGKFBjqdD/UqvP0tUfytADAd/aK6LSxrHaOC/OdPbuJaeppwGtPZMXaDuA03q77JrObTDqgrSfrEOynuK9GNjw53l10Iua4PpY7Dvaaji/DuMPm5ZP1gdYG8cF0im8EAggggEEXBB0IWmZXpERFEREBERAREQERaW0MeKYQbsLzUFlWMZ01oUh9I6D3ONjvMBRdT2kYdjoqOAHKXHduaDe6m4aqUqYYdcO/5L5jacLTpdJaGIGeiTLTcOEEcD6FaW0+kNMEiYLQS7hYXvvWscozljWyXLyXKKwe12VbscHDiJ9QdFvdYus5cvD69y16zlke9amJei7Q20tSVB9YGulxhSW1sWBbUrBs7Zt89S7tw3N/Vcsptra0bF2iepgWDjMm0gWHnE+K+l4uJUf12XUphq5cTuRdtuqwEeK069DMIeGvb9mo1rx/uFlut0K8gLCy2eFexHRjCv1w9Mf0Sz00UTX6IYUH3ag7nA/JXjKonGt7RUsdMerl9VpnRjCj6rz3lv8A8rZZsqi0Wpg95J9JhSRYvlRtljTV6uf1oB4FmgAcAIHgAvLgV6cxecnNRi1hwtP6Q23gfBW7A9IauXK52dukPufA6qmGoQXEbr+S+M2sHb76GdbceK64WMZLq+lTrUqgb7zRJbvLTY98a+avvs+ql2AoB2rAafhTcWj0AXINkVHPeD9VtyfBdI9m22qRY7DkgVBUc5oP1mugnLzF7LXslXpECI0IiICIiAsdaqGiSsij8dXYbOKDHW2ywb1TOkW32dsh47I479w81odL8QwZnCpDWi9pAuZi8ZiTHgFyraGOzvAYSW5jAOrrWmLBYyysrpjhtNdINpOcXZS5zgL927x5KtdWXxmEECwGv6LYex4zAumReZDpIjUeK+BjmsmMxBkxZ3IDiuHd8d+1lwO1n0joSZjskyPX48FtYrHPdJJMkXndOptvv6hQz3gvzPa5om4m86XIWR+QiS5wcNBmJPEW3jVWxFm6N49lPMHVWjMQWtItPN3GwF1ZG7acMt2ZXGGw4GSNYgnS3muW05JLs0ydHSZi15uP0WTEOLS0xA3Eevp8F0x6lx4csulMuXdsLs7EOF6JHfAWLHYB7Ac8A8BcqndAun9ak/q61R1WlkhrSZc0tHZIc42baDJ57lcMTjxWGdhnMYE7iTvC6zqbcr0tKdiKDW1C4mSOO48gszcaAJX3a2DM2UOKRmOCs4c6kKdYl0nepXA6nuUThaSlsI2CrU2kgLFeIXunoV4AWGo9KLxgupQKKx5gqLGBeKxsvKOCm+FR5F/FfMvNfX6leVnS7aNR8Enn5rZZRpth1TKB/NY/3WqS1uao/wB1gLvmFW8TtA1HFzj3DcBwC1jGV0rbdptYW0rk2ECAFG4TEkODgSHAyCCQZnUEaFQVCtK2qFU6Loy/RnQfbRxWFa9x7bTkfzLY7XiCD4qwLlXsYxbg+vSOhY1472ktP/JvkuqqNwRERRERBixNcNBJVN27tBpBJMDTv5CFN9JGEtsVzXpPUeBGcZdYvbvjx8ypldRcZuqd0hqMNQguJpi28TycQDZV6oztDq25SCCJFyCDeCdL6635KZ2tVJAcA1ua0NbqOe8+K0qtA07gkmAAY92+8b9680yertawpEgudMgwTMWuAAOS9UcTkkODnOcd9wBO8jQeCw1LuILj2uIAMnQcAPyXplEgul3ba2zbQQNwkXurZ9Xfx76oaOeS4ukt0Guvdos+Fw4puOcjTs6DT3o4681rxTyzLhUibg79Mo0A5c17Y7JaM5cNdCzjIO4cVLuwmn1gjO9wBDtYseVvLRbD6MMkxuN9BMwI4rycQ8jLmYDo10Eg/emJ7lqiq2Ayo7sg8ZynTtTwiyatLqGBpuDgNACNLExwXVehby5obFg7XjMgX3/ouaU6B7Jz572tBPf5ldI6ISwA5TFjJEe7w471rG87c8puJzaOCBOiqeJwkVHd5V9xrOH7G5VvaGG7ZMWOi9Erx2NDCUQpLqoHivGHoQt0NstIwNXkPWU6Fa4asLGWVF45naUitDGm6VY08iOavSP0U0u0W/UrG5ZXtuvGILWNLnkNbxNv7lZkLVK21tJ5LqQIDM0m1zBtJ4clEtctnHOz1HOAs5xI7pt6QtrAbMLiJC3D0ybIw5ceX5KzYfZUwVs7D2LMToNeJVoZhRwW2G57M6GTFxxovnuBZ+YXV1T+gGysrX4h2tSG0xwptJ7X3nSe4NVwWXSeBERFEREGDEMa4QVQOm2wxkc7LmO4A63E2mDbirJtkvY7MDZUjb+36oGWoC9xsAPSI1H73LOdntrCXfDmO0aT2vdYg3gSDE/aG6eC1qZfn+kMDfluAT/NJvc3ngt3aeIzOJJAc49q8AbrgrAaTWGBUa8kmTBGu69iOYuvN909Xzb1UEBwY4OMZjmEzxg2PnK1OoJYSGxA96YMHfBuO5Z3GmDJE5RyEDw5b0qUmvZmYTDT7kkCARFjuI+KkqsdBpc05XjO3dxA92/gPJecDWBcC6zjcgiDzjiAJ81jotAEOaRFpExe7rjnJnmsraVNzchLhH1nOcAbWyj62o5LV0ku4y0dpEZmwHtzG2kXib2I1XynQmoRUa1jRAA1uPtH5cl9w+HYWy49lsgdmHADeL23XUg7ZwawkRlO50mzontet+fKc24zwslvky9pj22YLNOrSZgmN4nhvldl6H0W1cC0D3mEh3CT2rcoIXHaTiWNYS3qmFxbMm0ifIgCV0L2ebd6mr1D+yx2gABbndAa4GJvEK9LLV1WOrjvHhPUgWnqnfcPqW/MeSxYnCggg/2Vp2pssVG6X/cKDcCDkq2OgcdHcnHcfQr1eHls2ggwtMFbVNi3sVgpsQtUUHN5j1VY01sRQOrdfQ8lpMqgzNiNQdR++KmQZWnitnNfqLjQixHiFEa2QbitDHU7rafs6o33X5h/Nr+ILUxZrfYM8nA/FVGEUSvr6NlovGIOlPzcsdTZuJeIOVvcC4+EqK0do7QZSn6ztwGiq+MFSu/M6SdGjc35SrfQ6JGZcT46lStDYTGDRNG1K2d0fOpEn4K17N2KGjS/rCmsNs3jYev6LfZSDRaw/dyVrwNLD4TKIjv+QW7s7ZLsTU6pshog1XD6rPsg/bcLDgDPCZDZux6le47FPe8i5H+m06/1G3erls7AMosDKYgC/EknVzidSeKjUxZ6NMNAaBAAAAGgAEAL2iI0IiICIiDUx+FDxdcy6bbD7Zy1IDo3S5pECWkdyvm3saWiBqubdIdovzQ0zFjEa7xdpnwWOpZJy3hLvhQK+F7ZYSMoJzuLrvDT9XieXIqNxDhJABOkGI148FYtpYGkGkO6x78sBujQ4gQJGsTO8W5qGxgIjJTeHNjWTAK4zTvzWXGYUDIHN7PV5uwWnMeIOkSIjVYHDK8B2UthpIDveBuIIHd4r1ha5dkY4h7WyRJMNJN5I4ytloAc33TAyhzhOURYX8YU3JVm61m4MudAzwDDptE2EnXXgttuHeHZZblH1jHrx+YKkNk7PYajesqZKJMOcA4ki8ERukD9hW+n7NcQ+q4NcxtD3mVSQ9zxHZ7I7z+qzd5f8tbmPFUs0G5hDe1pJsHccw0id0fJWR2wGvptdQcXBtnNdYAxMkRxjiPJXfZfs3ogf/pcajr5chcwN9e0eZtyVj2b0aoUGuaxp7RBcXGSYmPiVvp9HL+Tln1p6cZpbIIzNqSSC6A2BDrCeJFtPzVw6F7HP/UN62iS1rSczg5uVzSC2dAb6TKu9fo3h31G1HM7TYtPZdGhcN5Cl4Wp0dXe2b1dzQFgxODa8QQDK2EXdxV6vsp9P/DMt+w6SPunVvw5KPfWaDDwaZ/m93weLecFXErFVwzXagFTS7+qm/Dg3sRuP5FYDQjf5/mrDU2BT1ZmYf5HFo8hY+IWnW2DV+rX/HTY71blKcpqIjKsT6XIKSOxcSN9B3hUp/NyxO2Ziv8AJpH/AMzh6Gkh2o40eS+dQpIbKxZ/g0m99dx+FJZKfR3En3qlGnyaypVPmXNHom07EUMOF8qBrbuyt5mB8VYKPRQH/FrVX8m5aQ/2DN/uUrgtjUKV2U2g/aPaf+J0n1Tk7YqGDwlSt/hMJH23yyn4Fwl33QVPbN6Mtac9Z3Wu3NiKTeYYZk83E8oU/C+ppf6fAF9RFQREQEREBERBoY/Z7Xi65rtrYvVzBPZ3mJuY18V1latfAMfOZoIIgg7wVnLHujWOVxrge2GiS65NjlBgSImTE2MaKJLqjhBcA3eZObxmw0HFd9f0OwhY5hpCHGTd2ab6OmRqdOKwu6CYE5AaA+j0u4Zrz9Jft+K4/lXX9o5fiOgWLbSk02Q3RjDnzN3xI/VRxoVsMCH0Q1lQfxGmDlNwBPM63K/Qgpjhb0Xh2HaRBaCOBAIW/wAZ6Z/W+3Ndg9BjXp0a2fqadRgNSm1sEQYHVz7ocADyneukYPCtpsbTYIaxoa0cmiAswEL6tY4THmMZZ3LyIiLbIiIgIiICIiAiIgIiICIiAiIgIiICIiAiIgIiICIiAiIgIiICIiAiIgIiICIiAiIgIiICIiAiIgIiICIiAiIgIiICIiAiI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cs typeface="DejaVu Sans"/>
            </a:endParaRPr>
          </a:p>
        </p:txBody>
      </p:sp>
      <p:sp>
        <p:nvSpPr>
          <p:cNvPr id="41991" name="AutoShape 13" descr="data:image/jpeg;base64,/9j/4AAQSkZJRgABAQAAAQABAAD/2wCEAAkGBxQTEhUUEhQVFhUVFBgXFRgXFxQVFRcYFBUWGBYYFRYYHCggGBwlHBUUITEhJSkrLi4uFx8zODMsNygtLisBCgoKDg0OGxAQGywkHyQsLCwsLCwsLCwsLDQsLCwsLCwsLCwsLCwsLCwsLCwsLCwsLCwsLCwsLCwsLCwsLCwsLP/AABEIAMIBAwMBIgACEQEDEQH/xAAcAAEAAgMBAQEAAAAAAAAAAAAABQYDBAcCAQj/xABCEAABAwIDBAcECAQFBQEAAAABAAIRAyEEEjEFQVFhBhMicYGRoQcyscEjQlKCktHh8ENicvEzU2OishQVg8LSJP/EABgBAQEBAQEAAAAAAAAAAAAAAAABAgME/8QAIxEBAQACAQUBAAIDAAAAAAAAAAECESEDEjFBURNCcQQiMv/aAAwDAQACEQMRAD8A7giIoCIiAiIgIiICIiAiIgIiICIiAiIgIiICIiAiIgIiICIiAiIgIiICIiAiIgIiICIiAiLTxWLDUG06oAtSrjwNLrWpsc+7jlb6n8loY7b9GjLWdp3L5lE2l+uqHdHeflqvnb+0PIlVkbWrVLyKbeP5Ss7Sd9W3GTy58ws3OQktWEF/2h5fqsjart4B7iq4YBjrL8Lg2WZld7RIdI5GVZlKaqxMq+CyKCp7V+1dbmGxwOhkbxvVTf1IovLHgiQvSNCIiAiIgIiICIiAiIgIiICIiAiIgIiICIiAiIg18ZVgKOwlLO4l3uj1PBbu0GyFqYd30Lsuozecf2RKqXS3pOS80aRsLEjeeCq+I27So03OzB1RsS2Dec2jtGwRf8gqJ0q285hLWkh7ycx4CYjvN1TH13u1c434nesZS5ePDOPPLqGP9oeUkNAZNoaS4+8JJJmLNIiCQYVcxnTmo5xIDj2Sy5iQTIJA1dEX8oVRa1ews/lj75a79J+j0rxIA+mqWNgNASDePE33SVuUenOJB/xHag6NEloi9vMaFVTMvhel6WN9LOo6Xsj2kvBAq3Hqr/sfpGyqA+k4EjUTcciF+dZUv0d20+hVDgbb+6VJjlhzLufGrccn6t2VjA7LGjxbvifz8lKqqdG56uhOrodG+D2r+Cta71zxERFGhERAREQEREBERAREQEREBERAREQEREGOvVDRJUV/3Fz3QwT+96ybdf2Vi2TTinP2jJ7hYfBEra6pxEOd5fqsVCh1c9okEyZi3P4LM1rne7YcTvUftLFupGCJHkicuMe13oDUp1XYug0voPu8NBJpO3kgfUMzO687lyxwX7A6/LYiR527lTekPs12fiyXtBoVD9alAaTxNM9nyhNM8vzgkrq2P9iOJBPU4ijUG7MHU3f+w9VE1PZBtIfw2Huqs+ZCaTcc+lfF0Sj7H9oH3m0mjnUaf+Mqa2f7FyDOJxTQN7abST+JxA9ChtyNjZtxXUPZ57OnlzcVjW5KTYcym6znkQQXg+6zlqeQV72R0b2fgO1RpB9QfxH9tw7iRDfABeNqbWfU323Dd+qutKufR6p1j3v3NhrR36n0U+ql7PXHqnze4+LlYMZj2s70bnhuErG6u0alVjF7dJOVtzrA4cTuA71EYraJ+vUjk25/EbehU2q8P2iwbwtZ+3KQ1cB4hUJ+0qXAu/qJPpMLz/3Gnuawfdb+SJuOg09uUTo9vmFu08S12hBXMG4thPus/C38lu4euwaDL/Q5zPRpj0Q3HR0VRwe2Ht+vnbwfr+Jo+RU/gdptqW9132TF+OUix8DbfCbVvokogIiICIiAiIgIiICIiCM20yWrVwb/AKLukesqUx7JYVC7Pd77eBnz/YVjNT2FMsaR9kfBQ3SJi39kVpYW72kjwNx++S1ekDezKisNEyxpO9o9FiIXnAvmk3lmHqvj3LcYoSRvXl1d/FfC5eHFEeKld37K0sQ93H5rZqOWnXf6osR2IvqSVE46uGqTxdSFS9uY057LOV0rpfQ/GZMO48Y+LvzWvtDHFziJiBLj9kfMkgwNLHWLxnRioTQE8viVD9J9oGnSMa1HvJ+67I0eTR6rGWTpjONvW1+kjWDKywnSZJPFx3lVfE7ce42KgK2JkkuK1XbTg9keax3Nzp7W3C1Xu4qTwbXOvIAkiSbSBJHkD5Ln1XblVxNwASSGiYE7hJmFkwe36tMQC0i9nDML666alXda/C6dHwLw89lwtzg90cVL0mOHPuIK5Dgts1GGQ4idYsVYsN0rqtAEBwtfM4OkaG9tCbLP6a8mX+PfTo9HEQpKhVB/Z1GhEXB5i65/gOmQdaqw94h0SeR0HcrTgcc1wzMcHCN27v4Lczxy8ONwyw8rtsDbTnVDQqwX5Ospu/zKYIDp4PaXNBixDmneQLEucMxMYnAFursS5n3XYeqX+HZafJdGC1Fv19REVQREQEREBERAREQeXtkKuVR1dXk63np6qyqP2ls8VBbVVKhf+qdSqS24IghfMZiqtYQGAd5C2HYN+8SRw3r3TBGrXD7p/Ja1GN2NPB0HU2Q6JmbL456zV8awnIJzHkR3rWqWViV9JXhzl5Ll4c5VHx7lq1VleVr1SixDbUfAKou0my4d6uW2XbhqFWQwmqBwPwgrlm2vfRmjNA8gz1lU/p1ScB/KHOe3m116g72vk9zwdxXQOjNOMPU72+mZRmOwzajHNcA4ZpjTdqDuPNZs3HTp5SeXA8TiC4n0WElXbbvQZ8l2FIdxpnsvHcND4eQVLxeFfTOWoxzTOjgR8VJp37uOHgOX0PWIL0taSZ1nZWjcCtpmO4jyUfBXtjSdL911m4x0xyvtKYfEiZBvzVi2FtVzHty3JMQN/wC+KrGC2XUedCPAl34Rp4wrRgNjBgvvEETLnDg5wsB/K3xJXDLpze43nlj2/wCzqPQsitiBinGKFBjqdD/UqvP0tUfytADAd/aK6LSxrHaOC/OdPbuJaeppwGtPZMXaDuA03q77JrObTDqgrSfrEOynuK9GNjw53l10Iua4PpY7Dvaaji/DuMPm5ZP1gdYG8cF0im8EAggggEEXBB0IWmZXpERFEREBERAREQERaW0MeKYQbsLzUFlWMZ01oUh9I6D3ONjvMBRdT2kYdjoqOAHKXHduaDe6m4aqUqYYdcO/5L5jacLTpdJaGIGeiTLTcOEEcD6FaW0+kNMEiYLQS7hYXvvWscozljWyXLyXKKwe12VbscHDiJ9QdFvdYus5cvD69y16zlke9amJei7Q20tSVB9YGulxhSW1sWBbUrBs7Zt89S7tw3N/Vcsptra0bF2iepgWDjMm0gWHnE+K+l4uJUf12XUphq5cTuRdtuqwEeK069DMIeGvb9mo1rx/uFlut0K8gLCy2eFexHRjCv1w9Mf0Sz00UTX6IYUH3ag7nA/JXjKonGt7RUsdMerl9VpnRjCj6rz3lv8A8rZZsqi0Wpg95J9JhSRYvlRtljTV6uf1oB4FmgAcAIHgAvLgV6cxecnNRi1hwtP6Q23gfBW7A9IauXK52dukPufA6qmGoQXEbr+S+M2sHb76GdbceK64WMZLq+lTrUqgb7zRJbvLTY98a+avvs+ql2AoB2rAafhTcWj0AXINkVHPeD9VtyfBdI9m22qRY7DkgVBUc5oP1mugnLzF7LXslXpECI0IiICIiAsdaqGiSsij8dXYbOKDHW2ywb1TOkW32dsh47I479w81odL8QwZnCpDWi9pAuZi8ZiTHgFyraGOzvAYSW5jAOrrWmLBYyysrpjhtNdINpOcXZS5zgL927x5KtdWXxmEECwGv6LYex4zAumReZDpIjUeK+BjmsmMxBkxZ3IDiuHd8d+1lwO1n0joSZjskyPX48FtYrHPdJJMkXndOptvv6hQz3gvzPa5om4m86XIWR+QiS5wcNBmJPEW3jVWxFm6N49lPMHVWjMQWtItPN3GwF1ZG7acMt2ZXGGw4GSNYgnS3muW05JLs0ydHSZi15uP0WTEOLS0xA3Eevp8F0x6lx4csulMuXdsLs7EOF6JHfAWLHYB7Ac8A8BcqndAun9ak/q61R1WlkhrSZc0tHZIc42baDJ57lcMTjxWGdhnMYE7iTvC6zqbcr0tKdiKDW1C4mSOO48gszcaAJX3a2DM2UOKRmOCs4c6kKdYl0nepXA6nuUThaSlsI2CrU2kgLFeIXunoV4AWGo9KLxgupQKKx5gqLGBeKxsvKOCm+FR5F/FfMvNfX6leVnS7aNR8Enn5rZZRpth1TKB/NY/3WqS1uao/wB1gLvmFW8TtA1HFzj3DcBwC1jGV0rbdptYW0rk2ECAFG4TEkODgSHAyCCQZnUEaFQVCtK2qFU6Loy/RnQfbRxWFa9x7bTkfzLY7XiCD4qwLlXsYxbg+vSOhY1472ktP/JvkuqqNwRERRERBixNcNBJVN27tBpBJMDTv5CFN9JGEtsVzXpPUeBGcZdYvbvjx8ypldRcZuqd0hqMNQguJpi28TycQDZV6oztDq25SCCJFyCDeCdL6635KZ2tVJAcA1ua0NbqOe8+K0qtA07gkmAAY92+8b9680yertawpEgudMgwTMWuAAOS9UcTkkODnOcd9wBO8jQeCw1LuILj2uIAMnQcAPyXplEgul3ba2zbQQNwkXurZ9Xfx76oaOeS4ukt0Guvdos+Fw4puOcjTs6DT3o4681rxTyzLhUibg79Mo0A5c17Y7JaM5cNdCzjIO4cVLuwmn1gjO9wBDtYseVvLRbD6MMkxuN9BMwI4rycQ8jLmYDo10Eg/emJ7lqiq2Ayo7sg8ZynTtTwiyatLqGBpuDgNACNLExwXVehby5obFg7XjMgX3/ouaU6B7Jz572tBPf5ldI6ISwA5TFjJEe7w471rG87c8puJzaOCBOiqeJwkVHd5V9xrOH7G5VvaGG7ZMWOi9Erx2NDCUQpLqoHivGHoQt0NstIwNXkPWU6Fa4asLGWVF45naUitDGm6VY08iOavSP0U0u0W/UrG5ZXtuvGILWNLnkNbxNv7lZkLVK21tJ5LqQIDM0m1zBtJ4clEtctnHOz1HOAs5xI7pt6QtrAbMLiJC3D0ybIw5ceX5KzYfZUwVs7D2LMToNeJVoZhRwW2G57M6GTFxxovnuBZ+YXV1T+gGysrX4h2tSG0xwptJ7X3nSe4NVwWXSeBERFEREGDEMa4QVQOm2wxkc7LmO4A63E2mDbirJtkvY7MDZUjb+36oGWoC9xsAPSI1H73LOdntrCXfDmO0aT2vdYg3gSDE/aG6eC1qZfn+kMDfluAT/NJvc3ngt3aeIzOJJAc49q8AbrgrAaTWGBUa8kmTBGu69iOYuvN909Xzb1UEBwY4OMZjmEzxg2PnK1OoJYSGxA96YMHfBuO5Z3GmDJE5RyEDw5b0qUmvZmYTDT7kkCARFjuI+KkqsdBpc05XjO3dxA92/gPJecDWBcC6zjcgiDzjiAJ81jotAEOaRFpExe7rjnJnmsraVNzchLhH1nOcAbWyj62o5LV0ku4y0dpEZmwHtzG2kXib2I1XynQmoRUa1jRAA1uPtH5cl9w+HYWy49lsgdmHADeL23XUg7ZwawkRlO50mzontet+fKc24zwslvky9pj22YLNOrSZgmN4nhvldl6H0W1cC0D3mEh3CT2rcoIXHaTiWNYS3qmFxbMm0ifIgCV0L2ebd6mr1D+yx2gABbndAa4GJvEK9LLV1WOrjvHhPUgWnqnfcPqW/MeSxYnCggg/2Vp2pssVG6X/cKDcCDkq2OgcdHcnHcfQr1eHls2ggwtMFbVNi3sVgpsQtUUHN5j1VY01sRQOrdfQ8lpMqgzNiNQdR++KmQZWnitnNfqLjQixHiFEa2QbitDHU7rafs6o33X5h/Nr+ILUxZrfYM8nA/FVGEUSvr6NlovGIOlPzcsdTZuJeIOVvcC4+EqK0do7QZSn6ztwGiq+MFSu/M6SdGjc35SrfQ6JGZcT46lStDYTGDRNG1K2d0fOpEn4K17N2KGjS/rCmsNs3jYev6LfZSDRaw/dyVrwNLD4TKIjv+QW7s7ZLsTU6pshog1XD6rPsg/bcLDgDPCZDZux6le47FPe8i5H+m06/1G3erls7AMosDKYgC/EknVzidSeKjUxZ6NMNAaBAAAAGgAEAL2iI0IiICIiDUx+FDxdcy6bbD7Zy1IDo3S5pECWkdyvm3saWiBqubdIdovzQ0zFjEa7xdpnwWOpZJy3hLvhQK+F7ZYSMoJzuLrvDT9XieXIqNxDhJABOkGI148FYtpYGkGkO6x78sBujQ4gQJGsTO8W5qGxgIjJTeHNjWTAK4zTvzWXGYUDIHN7PV5uwWnMeIOkSIjVYHDK8B2UthpIDveBuIIHd4r1ha5dkY4h7WyRJMNJN5I4ytloAc33TAyhzhOURYX8YU3JVm61m4MudAzwDDptE2EnXXgttuHeHZZblH1jHrx+YKkNk7PYajesqZKJMOcA4ki8ERukD9hW+n7NcQ+q4NcxtD3mVSQ9zxHZ7I7z+qzd5f8tbmPFUs0G5hDe1pJsHccw0id0fJWR2wGvptdQcXBtnNdYAxMkRxjiPJXfZfs3ogf/pcajr5chcwN9e0eZtyVj2b0aoUGuaxp7RBcXGSYmPiVvp9HL+Tln1p6cZpbIIzNqSSC6A2BDrCeJFtPzVw6F7HP/UN62iS1rSczg5uVzSC2dAb6TKu9fo3h31G1HM7TYtPZdGhcN5Cl4Wp0dXe2b1dzQFgxODa8QQDK2EXdxV6vsp9P/DMt+w6SPunVvw5KPfWaDDwaZ/m93weLecFXErFVwzXagFTS7+qm/Dg3sRuP5FYDQjf5/mrDU2BT1ZmYf5HFo8hY+IWnW2DV+rX/HTY71blKcpqIjKsT6XIKSOxcSN9B3hUp/NyxO2Ziv8AJpH/AMzh6Gkh2o40eS+dQpIbKxZ/g0m99dx+FJZKfR3En3qlGnyaypVPmXNHom07EUMOF8qBrbuyt5mB8VYKPRQH/FrVX8m5aQ/2DN/uUrgtjUKV2U2g/aPaf+J0n1Tk7YqGDwlSt/hMJH23yyn4Fwl33QVPbN6Mtac9Z3Wu3NiKTeYYZk83E8oU/C+ppf6fAF9RFQREQEREBERBoY/Z7Xi65rtrYvVzBPZ3mJuY18V1latfAMfOZoIIgg7wVnLHujWOVxrge2GiS65NjlBgSImTE2MaKJLqjhBcA3eZObxmw0HFd9f0OwhY5hpCHGTd2ab6OmRqdOKwu6CYE5AaA+j0u4Zrz9Jft+K4/lXX9o5fiOgWLbSk02Q3RjDnzN3xI/VRxoVsMCH0Q1lQfxGmDlNwBPM63K/Qgpjhb0Xh2HaRBaCOBAIW/wAZ6Z/W+3Ndg9BjXp0a2fqadRgNSm1sEQYHVz7ocADyneukYPCtpsbTYIaxoa0cmiAswEL6tY4THmMZZ3LyIiLbIiIgIiICIiAiIgIiICIiAiIgIiICIiAiIgIiICIiAiIgIiICIiAiIgIiICIiAiIgIiICIiAiIgIiICIiAiIgIiICIiAiI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Shape 1"/>
          <p:cNvSpPr txBox="1">
            <a:spLocks noChangeArrowheads="1"/>
          </p:cNvSpPr>
          <p:nvPr/>
        </p:nvSpPr>
        <p:spPr bwMode="auto">
          <a:xfrm>
            <a:off x="1116013" y="1628775"/>
            <a:ext cx="7704137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endParaRPr lang="ru-RU">
              <a:cs typeface="DejaVu Sans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1435100" y="0"/>
            <a:ext cx="7497763" cy="9286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Алкоголь. </a:t>
            </a:r>
            <a:endParaRPr sz="32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/>
          </p:nvPr>
        </p:nvSpPr>
        <p:spPr>
          <a:xfrm>
            <a:off x="1214438" y="857250"/>
            <a:ext cx="7718425" cy="6000750"/>
          </a:xfrm>
          <a:noFill/>
          <a:ln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одной стороны умеренное потребление алкоголя немного снижает риск ишемического инсульта (согласно данным одного крупного исследования — на 8%), с другой стороны даже умеренное потребление алкоголя повышает риск геморрагического инсульта, и риск умереть от инсульта (соответственно на 14% и 6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%).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Злоупотребление алкоголем повышает риск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любого ССЗ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самое главное — умеренное потребление алкоголя для мужчин эквивалентно не более двум порциям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напитка в день </a:t>
            </a:r>
            <a:endParaRPr lang="ru-RU" sz="20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(это два «</a:t>
            </a:r>
            <a:r>
              <a:rPr lang="ru-RU" sz="2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drinkа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день)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стакан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сухого вина (200г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рюмка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водки (50г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бутылка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пива (500 г). </a:t>
            </a:r>
            <a:endParaRPr lang="ru-RU" sz="20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женщин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 раза </a:t>
            </a: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меньше.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Но если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 уже перенесли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инсульт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(особенно геморрагический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 алкоголь вам лучше забыть.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Shape 1"/>
          <p:cNvSpPr txBox="1">
            <a:spLocks noChangeArrowheads="1"/>
          </p:cNvSpPr>
          <p:nvPr/>
        </p:nvSpPr>
        <p:spPr bwMode="auto">
          <a:xfrm>
            <a:off x="1435100" y="274638"/>
            <a:ext cx="7497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endParaRPr lang="ru-RU">
              <a:cs typeface="DejaVu Sans"/>
            </a:endParaRPr>
          </a:p>
        </p:txBody>
      </p:sp>
      <p:sp>
        <p:nvSpPr>
          <p:cNvPr id="44034" name="TextShape 2"/>
          <p:cNvSpPr txBox="1">
            <a:spLocks noChangeArrowheads="1"/>
          </p:cNvSpPr>
          <p:nvPr/>
        </p:nvSpPr>
        <p:spPr bwMode="auto">
          <a:xfrm>
            <a:off x="1358900" y="1511300"/>
            <a:ext cx="74977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1300">
                <a:solidFill>
                  <a:srgbClr val="2C2B2B"/>
                </a:solidFill>
              </a:rPr>
              <a:t> </a:t>
            </a:r>
            <a:endParaRPr lang="ru-RU">
              <a:cs typeface="DejaVu Sans"/>
            </a:endParaRPr>
          </a:p>
        </p:txBody>
      </p:sp>
      <p:pic>
        <p:nvPicPr>
          <p:cNvPr id="9220" name="Picture 4" descr="https://encrypted-tbn1.gstatic.com/images?q=tbn:ANd9GcTbutYKLNlAonxSgwWj7PlImbHb_olC3Xy5HYDGELuNMmsbdGq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1857375"/>
            <a:ext cx="28575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https://encrypted-tbn2.gstatic.com/images?q=tbn:ANd9GcQDNxJAzkUgshh4HDODpBfclRKlobjKLEybHNXGZ9OAFlR6Ayk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500" y="1643063"/>
            <a:ext cx="2538413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7763" cy="1143000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Ожирение – риск инсульта!!!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1625" y="4929188"/>
            <a:ext cx="7358063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то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сказал, что хорошего человека должно быть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много…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ТОЧНО НЕ ВРАЧ!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224" name="Picture 8" descr="https://encrypted-tbn1.gstatic.com/images?q=tbn:ANd9GcTWLo3cAjFigeUMacE92VlSC6y6j1rX5HnOieeIHJ7VtyF6a8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75" y="1500188"/>
            <a:ext cx="3857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Shape 1"/>
          <p:cNvSpPr txBox="1">
            <a:spLocks noChangeArrowheads="1"/>
          </p:cNvSpPr>
          <p:nvPr/>
        </p:nvSpPr>
        <p:spPr bwMode="auto">
          <a:xfrm>
            <a:off x="1116013" y="5429250"/>
            <a:ext cx="7704137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endParaRPr lang="ru-RU">
              <a:cs typeface="DejaVu Sans"/>
            </a:endParaRPr>
          </a:p>
        </p:txBody>
      </p:sp>
      <p:sp>
        <p:nvSpPr>
          <p:cNvPr id="45058" name="TextShape 2"/>
          <p:cNvSpPr txBox="1">
            <a:spLocks noChangeArrowheads="1"/>
          </p:cNvSpPr>
          <p:nvPr/>
        </p:nvSpPr>
        <p:spPr bwMode="auto">
          <a:xfrm>
            <a:off x="1646238" y="214313"/>
            <a:ext cx="74977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endParaRPr lang="ru-RU">
              <a:cs typeface="DejaVu Sans"/>
            </a:endParaRPr>
          </a:p>
        </p:txBody>
      </p:sp>
      <p:pic>
        <p:nvPicPr>
          <p:cNvPr id="45059" name="Picture 4" descr="http://s61.radikal.ru/i172/1208/5f/44ed819f25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0"/>
            <a:ext cx="8143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Shape 1"/>
          <p:cNvSpPr txBox="1">
            <a:spLocks noChangeArrowheads="1"/>
          </p:cNvSpPr>
          <p:nvPr/>
        </p:nvSpPr>
        <p:spPr bwMode="auto">
          <a:xfrm>
            <a:off x="1116013" y="1628775"/>
            <a:ext cx="7704137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r>
              <a:rPr lang="ru-RU" sz="1300">
                <a:solidFill>
                  <a:srgbClr val="2C2B2B"/>
                </a:solidFill>
              </a:rPr>
              <a:t> </a:t>
            </a:r>
            <a:endParaRPr lang="ru-RU">
              <a:cs typeface="DejaVu Sans"/>
            </a:endParaRPr>
          </a:p>
        </p:txBody>
      </p:sp>
      <p:sp>
        <p:nvSpPr>
          <p:cNvPr id="46082" name="TextShape 2"/>
          <p:cNvSpPr txBox="1">
            <a:spLocks noChangeArrowheads="1"/>
          </p:cNvSpPr>
          <p:nvPr/>
        </p:nvSpPr>
        <p:spPr bwMode="auto">
          <a:xfrm>
            <a:off x="1435100" y="274638"/>
            <a:ext cx="7497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endParaRPr lang="ru-RU">
              <a:cs typeface="DejaVu Sans"/>
            </a:endParaRPr>
          </a:p>
        </p:txBody>
      </p:sp>
      <p:pic>
        <p:nvPicPr>
          <p:cNvPr id="46083" name="Picture 4" descr="https://encrypted-tbn1.gstatic.com/images?q=tbn:ANd9GcTFLBseEUAZyKW_T2IdjLopj6aa3uhp12TDjHTogPof095l6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0"/>
            <a:ext cx="8143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428750" y="214313"/>
            <a:ext cx="7215188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Захочешь – найдешь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 силы, и время,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Не захочешь – найдешь причину…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Shape 1"/>
          <p:cNvSpPr txBox="1">
            <a:spLocks noChangeArrowheads="1"/>
          </p:cNvSpPr>
          <p:nvPr/>
        </p:nvSpPr>
        <p:spPr bwMode="auto">
          <a:xfrm>
            <a:off x="1116013" y="1628775"/>
            <a:ext cx="7704137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r>
              <a:rPr lang="ru-RU" sz="1300">
                <a:solidFill>
                  <a:srgbClr val="2C2B2B"/>
                </a:solidFill>
              </a:rPr>
              <a:t> </a:t>
            </a:r>
            <a:endParaRPr lang="ru-RU">
              <a:cs typeface="DejaVu Sans"/>
            </a:endParaRPr>
          </a:p>
        </p:txBody>
      </p:sp>
      <p:sp>
        <p:nvSpPr>
          <p:cNvPr id="47106" name="TextShape 2"/>
          <p:cNvSpPr txBox="1">
            <a:spLocks noChangeArrowheads="1"/>
          </p:cNvSpPr>
          <p:nvPr/>
        </p:nvSpPr>
        <p:spPr bwMode="auto">
          <a:xfrm>
            <a:off x="1435100" y="274638"/>
            <a:ext cx="7497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endParaRPr lang="ru-RU">
              <a:cs typeface="DejaVu San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75" y="714375"/>
            <a:ext cx="7500938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Спасибо за внимание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7108" name="Picture 2" descr="https://encrypted-tbn3.gstatic.com/images?q=tbn:ANd9GcStIDzYku6PrFxfkXaccYX_PdyBO0U2h6w02TaW4DcFU0beqfjkD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50" y="2357438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Shape 1"/>
          <p:cNvSpPr txBox="1">
            <a:spLocks noChangeArrowheads="1"/>
          </p:cNvSpPr>
          <p:nvPr/>
        </p:nvSpPr>
        <p:spPr bwMode="auto">
          <a:xfrm>
            <a:off x="1116013" y="1628775"/>
            <a:ext cx="7704137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endParaRPr lang="ru-RU">
              <a:cs typeface="DejaVu Sans"/>
            </a:endParaRPr>
          </a:p>
        </p:txBody>
      </p:sp>
      <p:sp>
        <p:nvSpPr>
          <p:cNvPr id="29698" name="TextShape 2"/>
          <p:cNvSpPr txBox="1">
            <a:spLocks noChangeArrowheads="1"/>
          </p:cNvSpPr>
          <p:nvPr/>
        </p:nvSpPr>
        <p:spPr bwMode="auto">
          <a:xfrm>
            <a:off x="1435100" y="274638"/>
            <a:ext cx="7497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28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</a:t>
            </a:r>
          </a:p>
          <a:p>
            <a:pPr algn="r"/>
            <a:r>
              <a:rPr lang="ru-RU" sz="28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как профилактика инсульта </a:t>
            </a:r>
          </a:p>
        </p:txBody>
      </p:sp>
      <p:pic>
        <p:nvPicPr>
          <p:cNvPr id="29699" name="Picture 6" descr="https://encrypted-tbn3.gstatic.com/images?q=tbn:ANd9GcTDe6diSEgFW0HJ7ceDRafslQWvYIAlIQUsiAVavWRZjE87PPN47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1928813"/>
            <a:ext cx="4572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0" descr="http://s6.pikabu.ru/images/big_size_comm/2014-09_1/14096741411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2357438"/>
            <a:ext cx="4572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642938"/>
            <a:ext cx="7385050" cy="577056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Продукты которые необходимо</a:t>
            </a:r>
          </a:p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 исключить или ограничить</a:t>
            </a:r>
          </a:p>
          <a:p>
            <a:pPr algn="ctr">
              <a:buFontTx/>
              <a:buAutoNum type="arabicPeriod"/>
            </a:pPr>
            <a:r>
              <a:rPr lang="ru-RU" sz="3600" b="1" i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Соль.</a:t>
            </a:r>
          </a:p>
          <a:p>
            <a:r>
              <a:rPr lang="ru-RU" sz="1300">
                <a:solidFill>
                  <a:srgbClr val="2C2B2B"/>
                </a:solidFill>
                <a:ea typeface="Arial" charset="0"/>
                <a:cs typeface="Times New Roman" pitchFamily="18" charset="0"/>
              </a:rPr>
              <a:t> </a:t>
            </a:r>
            <a:endParaRPr lang="ru-RU">
              <a:ea typeface="Arial" charset="0"/>
              <a:cs typeface="Times New Roman" pitchFamily="18" charset="0"/>
            </a:endParaRPr>
          </a:p>
          <a:p>
            <a:r>
              <a:rPr lang="ru-RU" sz="2800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Натрий является пусковым моментом  ко  множеству процессов в организме, в том числе и патологических. </a:t>
            </a:r>
          </a:p>
          <a:p>
            <a:r>
              <a:rPr lang="ru-RU" sz="2800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Чрезмерно высокое потребление соли сопряжено с повышением риска инсульта</a:t>
            </a:r>
          </a:p>
          <a:p>
            <a:r>
              <a:rPr lang="ru-RU" sz="2800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Вредным считается</a:t>
            </a:r>
          </a:p>
          <a:p>
            <a:r>
              <a:rPr lang="ru-RU" sz="2800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потребление соли более 5 г в день</a:t>
            </a:r>
          </a:p>
          <a:p>
            <a:r>
              <a:rPr lang="ru-RU" sz="2800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(Норма: 1 чайная ложка соли в </a:t>
            </a:r>
          </a:p>
          <a:p>
            <a:r>
              <a:rPr lang="ru-RU" sz="2800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день - во всех продуктах).</a:t>
            </a:r>
          </a:p>
        </p:txBody>
      </p:sp>
      <p:sp>
        <p:nvSpPr>
          <p:cNvPr id="30722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pic>
        <p:nvPicPr>
          <p:cNvPr id="30723" name="Picture 2" descr="https://encrypted-tbn2.gstatic.com/images?q=tbn:ANd9GcRxZcHl4J9Bd40wbCno-vC0F1nrKuaqd10FuEu4WZ233SxvXT3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7563" y="4652963"/>
            <a:ext cx="1976437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642938"/>
            <a:ext cx="7704137" cy="577056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Продукты которые необходимо 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исключить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или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ограничить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2</a:t>
            </a:r>
            <a:r>
              <a:rPr lang="ru-RU" sz="2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. </a:t>
            </a:r>
            <a:r>
              <a:rPr lang="ru-RU" sz="2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Сладости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2C2B2B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(</a:t>
            </a:r>
            <a:r>
              <a:rPr lang="ru-RU" dirty="0">
                <a:solidFill>
                  <a:srgbClr val="2C2B2B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т. е. продукты с высоким </a:t>
            </a:r>
            <a:r>
              <a:rPr lang="ru-RU" dirty="0" err="1">
                <a:solidFill>
                  <a:srgbClr val="2C2B2B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гликемическим</a:t>
            </a:r>
            <a:r>
              <a:rPr lang="ru-RU" dirty="0">
                <a:solidFill>
                  <a:srgbClr val="2C2B2B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2C2B2B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индексом)</a:t>
            </a:r>
            <a:endParaRPr lang="ru-RU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Это мучные блюда,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печенья,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сдобы.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Варенье, конфеты.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Энергетические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напитки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(содержат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глюкозу и гигантские дозы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кофеина)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Если же вы не можете обойтись без сладкого, то вашими лучшими друзьями должны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стать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курага и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чернослив,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перейдите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на горький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шоколад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746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sz="1600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pic>
        <p:nvPicPr>
          <p:cNvPr id="41986" name="Picture 2" descr="https://encrypted-tbn2.gstatic.com/images?q=tbn:ANd9GcR2qZl6xxK6Rsv_LuxN5yUzbtOaVPspqudptgJJEqOSaakcOLk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4868863"/>
            <a:ext cx="37147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642938"/>
            <a:ext cx="7704137" cy="577056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Продукты которые необходимо 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исключить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или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ограничить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/>
                <a:cs typeface="Times New Roman" pitchFamily="18" charset="0"/>
              </a:rPr>
              <a:t>3. Насыщенные жиры </a:t>
            </a:r>
            <a:endParaRPr lang="ru-RU" sz="2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Любая колбаса,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С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винина,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Жирная говядина,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Копчености,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С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олености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и т.д.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770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sz="1600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pic>
        <p:nvPicPr>
          <p:cNvPr id="32771" name="Picture 2" descr="https://encrypted-tbn3.gstatic.com/images?q=tbn:ANd9GcQn8RCI2_vJRx44F8fZ5RHvXP4KcUDZLaj1A5UvHDI-sVOZMGp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8" y="2786063"/>
            <a:ext cx="4214812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4143375" y="2500313"/>
            <a:ext cx="4643438" cy="3929062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071938" y="2571750"/>
            <a:ext cx="4714875" cy="3857625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2" descr="https://encrypted-tbn1.gstatic.com/images?q=tbn:ANd9GcSJA3a7dBWpCwel11eFxcGmGhwuxS411k6dVEaWSJOW8cNuT59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076700"/>
            <a:ext cx="4286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" name="TextShape 1"/>
          <p:cNvSpPr txBox="1"/>
          <p:nvPr/>
        </p:nvSpPr>
        <p:spPr>
          <a:xfrm>
            <a:off x="1116013" y="642938"/>
            <a:ext cx="7704137" cy="577056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Продукты которые необходимо </a:t>
            </a:r>
          </a:p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исключить или ограничить</a:t>
            </a:r>
          </a:p>
          <a:p>
            <a:pPr algn="ctr"/>
            <a:r>
              <a:rPr lang="ru-RU" sz="2800" b="1" i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3.Транс жиры — это </a:t>
            </a:r>
          </a:p>
          <a:p>
            <a:pPr>
              <a:buFont typeface="Arial" charset="0"/>
              <a:buChar char="•"/>
            </a:pP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Маргарин, </a:t>
            </a:r>
          </a:p>
          <a:p>
            <a:pPr>
              <a:buFont typeface="Arial" charset="0"/>
              <a:buChar char="•"/>
            </a:pP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Чипсы, </a:t>
            </a:r>
          </a:p>
          <a:p>
            <a:pPr>
              <a:buFont typeface="Arial" charset="0"/>
              <a:buChar char="•"/>
            </a:pP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Картошка фри и все продукты, которые готовятся на «многоразовом» растительном масле или с использованием </a:t>
            </a:r>
          </a:p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маргарина</a:t>
            </a:r>
          </a:p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(например: выпечка). </a:t>
            </a:r>
            <a:endParaRPr lang="ru-RU" sz="2800" b="1">
              <a:solidFill>
                <a:srgbClr val="00206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33794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sz="1600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2" descr="https://encrypted-tbn0.gstatic.com/images?q=tbn:ANd9GcSgWAaBBfJ2JcVjcTpoh2b2h-ErdhYBQyiLIbCdZaPitihdA9j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4076700"/>
            <a:ext cx="38576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" name="TextShape 1"/>
          <p:cNvSpPr txBox="1"/>
          <p:nvPr/>
        </p:nvSpPr>
        <p:spPr>
          <a:xfrm>
            <a:off x="1116013" y="642938"/>
            <a:ext cx="7704137" cy="577056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Продукты которые необходимо </a:t>
            </a:r>
          </a:p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исключить или ограничить</a:t>
            </a:r>
          </a:p>
          <a:p>
            <a:r>
              <a:rPr lang="ru-RU" sz="2800" b="1" i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charset="0"/>
                <a:cs typeface="Times New Roman" pitchFamily="18" charset="0"/>
              </a:rPr>
              <a:t>Фаст фуд - </a:t>
            </a: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это три в одном:</a:t>
            </a:r>
          </a:p>
          <a:p>
            <a:pPr>
              <a:buFont typeface="Arial" charset="0"/>
              <a:buAutoNum type="arabicPeriod"/>
            </a:pP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повышенный уровень соли </a:t>
            </a:r>
          </a:p>
          <a:p>
            <a:pPr>
              <a:buFont typeface="Arial" charset="0"/>
              <a:buAutoNum type="arabicPeriod"/>
            </a:pP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насыщенные жиры </a:t>
            </a:r>
          </a:p>
          <a:p>
            <a:pPr>
              <a:buFont typeface="Arial" charset="0"/>
              <a:buAutoNum type="arabicPeriod"/>
            </a:pP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и транс жиры. </a:t>
            </a:r>
            <a:endParaRPr 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Вся это «вкусность» вызывает повышение уровня ЛПНП («плохого холестерина), </a:t>
            </a:r>
          </a:p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который в свою очередь </a:t>
            </a:r>
          </a:p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является фактором</a:t>
            </a:r>
          </a:p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 риска развития</a:t>
            </a:r>
          </a:p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 ишемического </a:t>
            </a:r>
          </a:p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инсульта</a:t>
            </a:r>
            <a:endParaRPr 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4818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sz="1600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571500"/>
            <a:ext cx="7704137" cy="584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Продукты,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способные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снизить риск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инсульта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1.Цельнозерновые 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продукты, каши  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 …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такие простые и недорогие продукты являются отличными средствами профилактики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инсульта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чем суть пользы этих продуктов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Это витамины (группы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В), клетчатка и низкий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гликемический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индекс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Чем же так хороша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клетчатка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5842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sz="1600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pic>
        <p:nvPicPr>
          <p:cNvPr id="52228" name="Picture 4" descr="http://savepic.ru/24622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2071688"/>
            <a:ext cx="7096125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16013" y="571500"/>
            <a:ext cx="7704137" cy="584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Продукты,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способные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снизить риск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инсульта</a:t>
            </a:r>
            <a:endParaRPr lang="ru-RU" sz="2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"/>
              <a:cs typeface="Times New Roman" pitchFamily="18" charset="0"/>
            </a:endParaRPr>
          </a:p>
        </p:txBody>
      </p:sp>
      <p:sp>
        <p:nvSpPr>
          <p:cNvPr id="36866" name="TextShape 2"/>
          <p:cNvSpPr txBox="1">
            <a:spLocks noChangeArrowheads="1"/>
          </p:cNvSpPr>
          <p:nvPr/>
        </p:nvSpPr>
        <p:spPr bwMode="auto">
          <a:xfrm>
            <a:off x="1435100" y="214313"/>
            <a:ext cx="7497763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r"/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Рацион питания как профилактика инсульта </a:t>
            </a:r>
            <a:endParaRPr lang="ru-RU" sz="1600" b="1">
              <a:solidFill>
                <a:srgbClr val="FF0000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/>
          </p:nvPr>
        </p:nvSpPr>
        <p:spPr>
          <a:xfrm>
            <a:off x="1000125" y="1500188"/>
            <a:ext cx="7932738" cy="5143500"/>
          </a:xfrm>
          <a:noFill/>
          <a:ln/>
        </p:spPr>
        <p:txBody>
          <a:bodyPr anchor="t"/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2.Сырые овощи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паржа,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брокколи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цветная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капуста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наши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традиционные: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капуста, морковка, свекла, сладкий перец и т.д. </a:t>
            </a:r>
          </a:p>
          <a:p>
            <a:pPr marL="342900" indent="-342900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разнообразнее ваш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вощной рацион </a:t>
            </a:r>
          </a:p>
          <a:p>
            <a:pPr marL="342900" indent="-342900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 лучше. </a:t>
            </a:r>
          </a:p>
        </p:txBody>
      </p:sp>
      <p:pic>
        <p:nvPicPr>
          <p:cNvPr id="36868" name="Picture 2" descr="https://encrypted-tbn1.gstatic.com/images?q=tbn:ANd9GcS4a5ETRWfatA2kFTu62T8TiiWJEpqLe2UoJJuwBFp8_4SRbEar-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4143375"/>
            <a:ext cx="45720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589</Words>
  <PresentationFormat>Экран (4:3)</PresentationFormat>
  <Paragraphs>154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26</vt:i4>
      </vt:variant>
      <vt:variant>
        <vt:lpstr>Заголовки слайдов</vt:lpstr>
      </vt:variant>
      <vt:variant>
        <vt:i4>19</vt:i4>
      </vt:variant>
    </vt:vector>
  </HeadingPairs>
  <TitlesOfParts>
    <vt:vector size="49" baseType="lpstr">
      <vt:lpstr>Arial</vt:lpstr>
      <vt:lpstr>DejaVu Sans</vt:lpstr>
      <vt:lpstr>Gill Sans MT</vt:lpstr>
      <vt:lpstr>Times New Roman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Изменение характера питания </vt:lpstr>
      <vt:lpstr>Слайд 13</vt:lpstr>
      <vt:lpstr> </vt:lpstr>
      <vt:lpstr>Слайд 15</vt:lpstr>
      <vt:lpstr>Ожирение – риск инсульта!!!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PC</cp:lastModifiedBy>
  <cp:revision>66</cp:revision>
  <dcterms:modified xsi:type="dcterms:W3CDTF">2014-10-28T07:40:19Z</dcterms:modified>
</cp:coreProperties>
</file>