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6" r:id="rId3"/>
    <p:sldId id="27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EE307-F969-47DE-B385-39A9A6F8FEC5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CCB10-6D83-4053-8918-8BCDBF7E2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8962F-CA9B-4410-AA11-D1E9BE9ED253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3950F-32E6-45B5-9C9F-3D1FE9DE7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1CA3F-FFE0-491A-A138-5D4BCB1A9E83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DC26-F3B2-4308-890A-7EE279404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00931-C642-467E-BF13-1397A6E480A8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13952-33E5-4824-9402-91321C33C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7E893-849E-4E0F-9DD8-C70A5648A836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EBB31-2A60-4C89-89B3-ED9BA8A91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46C52-32D5-4A72-A65D-896D1661085B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645FA-843F-49E4-940D-7792070F0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3BB3F-C1F7-4E67-A0A1-A0D531B44CDD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8ED6-9D45-4600-839A-E7A00D08AC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E0B13-C869-4820-9BBF-38891F40F3F4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9438-A94A-4A6D-B08C-8AD1B5FCB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A65A-95FA-4A02-9E39-DC575AD907B5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97F7A-A8EF-4C59-A41C-62AE5BC14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F1272-8FF6-4370-9ABE-A70A14F63B2B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AA672-8BF2-4EA9-8C11-5DDB5687A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CB74B-B3D3-4D20-8552-F8145D3AD8BB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828A5-67D9-4517-B9CF-390BAF32A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2DF4CC-2ABF-417F-8194-7838E2778761}" type="datetimeFigureOut">
              <a:rPr lang="ru-RU"/>
              <a:pPr>
                <a:defRPr/>
              </a:pPr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65CEE8-C6F7-4104-94E0-5366C685E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692275" y="2060575"/>
            <a:ext cx="6477000" cy="1828800"/>
          </a:xfrm>
        </p:spPr>
        <p:txBody>
          <a:bodyPr/>
          <a:lstStyle/>
          <a:p>
            <a:r>
              <a:rPr lang="ru-RU" smtClean="0"/>
              <a:t>Профилактика инсульта</a:t>
            </a:r>
          </a:p>
        </p:txBody>
      </p:sp>
      <p:pic>
        <p:nvPicPr>
          <p:cNvPr id="13314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415925"/>
            <a:ext cx="18161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2133600"/>
            <a:ext cx="8640762" cy="3449638"/>
          </a:xfrm>
        </p:spPr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0400" dirty="0" smtClean="0"/>
              <a:t>– </a:t>
            </a:r>
            <a:r>
              <a:rPr lang="ru-RU" sz="10400" dirty="0"/>
              <a:t>артериальная гипертония (АГ);</a:t>
            </a:r>
            <a:br>
              <a:rPr lang="ru-RU" sz="10400" dirty="0"/>
            </a:br>
            <a:r>
              <a:rPr lang="ru-RU" sz="10400" dirty="0"/>
              <a:t>– курение;</a:t>
            </a:r>
            <a:br>
              <a:rPr lang="ru-RU" sz="10400" dirty="0"/>
            </a:br>
            <a:r>
              <a:rPr lang="ru-RU" sz="10400" dirty="0"/>
              <a:t>– употребление алкоголя;</a:t>
            </a:r>
            <a:br>
              <a:rPr lang="ru-RU" sz="10400" dirty="0"/>
            </a:br>
            <a:r>
              <a:rPr lang="ru-RU" sz="10400" dirty="0"/>
              <a:t>– </a:t>
            </a:r>
            <a:r>
              <a:rPr lang="ru-RU" sz="10400" dirty="0" err="1"/>
              <a:t>дислипидемия</a:t>
            </a:r>
            <a:r>
              <a:rPr lang="ru-RU" sz="10400" dirty="0"/>
              <a:t>; </a:t>
            </a:r>
            <a:br>
              <a:rPr lang="ru-RU" sz="10400" dirty="0"/>
            </a:br>
            <a:r>
              <a:rPr lang="ru-RU" sz="10400" dirty="0"/>
              <a:t>– мерцательная аритмия и другие заболевания сердца;</a:t>
            </a:r>
            <a:br>
              <a:rPr lang="ru-RU" sz="10400" dirty="0"/>
            </a:br>
            <a:r>
              <a:rPr lang="ru-RU" sz="10400" dirty="0"/>
              <a:t>– </a:t>
            </a:r>
            <a:r>
              <a:rPr lang="ru-RU" sz="10400" b="1" dirty="0"/>
              <a:t>факторы</a:t>
            </a:r>
            <a:r>
              <a:rPr lang="ru-RU" sz="10400" dirty="0"/>
              <a:t> образа жизни (избыточный вес, отсутствие физической активности, </a:t>
            </a:r>
            <a:r>
              <a:rPr lang="ru-RU" sz="10400" b="1" dirty="0"/>
              <a:t>нарушение</a:t>
            </a:r>
            <a:r>
              <a:rPr lang="ru-RU" sz="10400" dirty="0"/>
              <a:t> питания и </a:t>
            </a:r>
            <a:r>
              <a:rPr lang="ru-RU" sz="10400" b="1" dirty="0"/>
              <a:t>факторы</a:t>
            </a:r>
            <a:r>
              <a:rPr lang="ru-RU" sz="10400" dirty="0"/>
              <a:t> стресса);</a:t>
            </a:r>
            <a:br>
              <a:rPr lang="ru-RU" sz="10400" dirty="0"/>
            </a:br>
            <a:r>
              <a:rPr lang="ru-RU" sz="10400" dirty="0"/>
              <a:t>– сахарный диабет;</a:t>
            </a:r>
            <a:br>
              <a:rPr lang="ru-RU" sz="10400" dirty="0"/>
            </a:br>
            <a:r>
              <a:rPr lang="ru-RU" sz="10400" dirty="0"/>
              <a:t>– предшествующие транзиторные ишемические атаки (ТИА) и инсульт;</a:t>
            </a:r>
            <a:br>
              <a:rPr lang="ru-RU" sz="10400" dirty="0"/>
            </a:br>
            <a:r>
              <a:rPr lang="ru-RU" sz="10400" dirty="0"/>
              <a:t>– применение оральных контрацептивов.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7138988" cy="1252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Контролируемые факторы риска</a:t>
            </a:r>
            <a:endParaRPr lang="ru-RU" dirty="0"/>
          </a:p>
        </p:txBody>
      </p:sp>
      <p:pic>
        <p:nvPicPr>
          <p:cNvPr id="20483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04813"/>
            <a:ext cx="10302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2100" y="1844675"/>
            <a:ext cx="8518525" cy="4824413"/>
          </a:xfrm>
        </p:spPr>
        <p:txBody>
          <a:bodyPr rtlCol="0">
            <a:normAutofit fontScale="625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900" dirty="0"/>
              <a:t>Статья 12. </a:t>
            </a:r>
            <a:r>
              <a:rPr lang="ru-RU" sz="2900" b="1" dirty="0"/>
              <a:t>Приоритет профилактики в сфере охраны здоровья</a:t>
            </a:r>
            <a:endParaRPr lang="ru-RU" sz="2900" dirty="0"/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900" dirty="0"/>
              <a:t>Приоритет профилактики в сфере охраны здоровья обеспечивается путем:</a:t>
            </a:r>
          </a:p>
          <a:p>
            <a:pPr marL="457200" indent="-457200" algn="just" fontAlgn="auto">
              <a:spcAft>
                <a:spcPts val="0"/>
              </a:spcAft>
              <a:buFont typeface="Symbol" pitchFamily="18" charset="2"/>
              <a:buAutoNum type="arabicParenR"/>
              <a:defRPr/>
            </a:pPr>
            <a:r>
              <a:rPr lang="ru-RU" sz="2900" dirty="0" smtClean="0"/>
              <a:t>разработки </a:t>
            </a:r>
            <a:r>
              <a:rPr lang="ru-RU" sz="2900" dirty="0"/>
              <a:t>и реализации программ формирования здорового образа жизни, в том числе программ снижения потребления алкоголя и табака, предупреждения и борьбы с немедицинским потреблением наркотических средств и психотропных веществ</a:t>
            </a:r>
            <a:r>
              <a:rPr lang="ru-RU" sz="2900" dirty="0" smtClean="0"/>
              <a:t>;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900" dirty="0"/>
              <a:t>Статья 14. Полномочия федеральных органов государственной </a:t>
            </a:r>
            <a:r>
              <a:rPr lang="ru-RU" sz="2900" dirty="0" smtClean="0"/>
              <a:t>власти в </a:t>
            </a:r>
            <a:r>
              <a:rPr lang="ru-RU" sz="2900" dirty="0"/>
              <a:t>сфере охраны здоровья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900" dirty="0"/>
              <a:t>1) … разработка и реализация программ формирования здорового образа </a:t>
            </a:r>
            <a:r>
              <a:rPr lang="ru-RU" sz="2900" dirty="0" smtClean="0"/>
              <a:t>жизни…, </a:t>
            </a:r>
            <a:r>
              <a:rPr lang="ru-RU" sz="2900" dirty="0"/>
              <a:t>реализация мер по развитию здравоохранения, профилактике заболеваний, </a:t>
            </a:r>
            <a:r>
              <a:rPr lang="ru-RU" sz="2900" dirty="0" smtClean="0"/>
              <a:t>…санитарно-гигиеническому </a:t>
            </a:r>
            <a:r>
              <a:rPr lang="ru-RU" sz="2900" dirty="0"/>
              <a:t>просвещению</a:t>
            </a:r>
            <a:r>
              <a:rPr lang="ru-RU" sz="2900" dirty="0" smtClean="0"/>
              <a:t>;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900" dirty="0"/>
              <a:t>Статья 16. Полномочия органов государственной власти </a:t>
            </a:r>
            <a:r>
              <a:rPr lang="ru-RU" sz="2900" dirty="0" smtClean="0"/>
              <a:t>субъектов Российской </a:t>
            </a:r>
            <a:r>
              <a:rPr lang="ru-RU" sz="2900" dirty="0"/>
              <a:t>Федерации в сфере охраны здоровья граждан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900" dirty="0"/>
              <a:t>2) разработка, утверждение и реализация программ … </a:t>
            </a:r>
            <a:r>
              <a:rPr lang="ru-RU" sz="2900" dirty="0" smtClean="0"/>
              <a:t>профилактики заболеваний</a:t>
            </a:r>
            <a:r>
              <a:rPr lang="ru-RU" sz="2900" dirty="0"/>
              <a:t>, …, а также участие в санитарно-гигиеническом </a:t>
            </a:r>
            <a:r>
              <a:rPr lang="ru-RU" sz="2900" dirty="0" smtClean="0"/>
              <a:t>просвещении населения.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ФЗ №323 «Об основах охраны здоровья граждан в Российской Федерации»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21506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7138988" cy="1252537"/>
          </a:xfrm>
        </p:spPr>
        <p:txBody>
          <a:bodyPr/>
          <a:lstStyle/>
          <a:p>
            <a:r>
              <a:rPr lang="ru-RU" smtClean="0"/>
              <a:t>Программы профилактики</a:t>
            </a:r>
          </a:p>
        </p:txBody>
      </p:sp>
      <p:pic>
        <p:nvPicPr>
          <p:cNvPr id="21507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04813"/>
            <a:ext cx="10302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2420938"/>
            <a:ext cx="8642350" cy="3744912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dirty="0" smtClean="0"/>
              <a:t>1. Формирование </a:t>
            </a:r>
            <a:r>
              <a:rPr lang="ru-RU" sz="2600" dirty="0"/>
              <a:t>здорового образа </a:t>
            </a:r>
            <a:r>
              <a:rPr lang="ru-RU" sz="2600" dirty="0" smtClean="0"/>
              <a:t>жизни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dirty="0" smtClean="0"/>
              <a:t>- Непрерывная </a:t>
            </a:r>
            <a:r>
              <a:rPr lang="ru-RU" sz="2600" dirty="0"/>
              <a:t>информационно-коммуникационная </a:t>
            </a:r>
            <a:r>
              <a:rPr lang="ru-RU" sz="2600" dirty="0" smtClean="0"/>
              <a:t>кампания по </a:t>
            </a:r>
            <a:r>
              <a:rPr lang="ru-RU" sz="2600" dirty="0"/>
              <a:t>формированию ЗОЖ, включая сокращение потребления </a:t>
            </a:r>
            <a:r>
              <a:rPr lang="ru-RU" sz="2600" dirty="0" smtClean="0"/>
              <a:t>табака, алкоголя </a:t>
            </a:r>
            <a:r>
              <a:rPr lang="ru-RU" sz="2600" dirty="0"/>
              <a:t>и наркотических </a:t>
            </a:r>
            <a:r>
              <a:rPr lang="ru-RU" sz="2600" dirty="0" smtClean="0"/>
              <a:t>средств.</a:t>
            </a:r>
            <a:endParaRPr lang="ru-RU" sz="2600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dirty="0" smtClean="0"/>
              <a:t>- Обеспечение </a:t>
            </a:r>
            <a:r>
              <a:rPr lang="ru-RU" sz="2600" dirty="0"/>
              <a:t>условий для формирования </a:t>
            </a:r>
            <a:r>
              <a:rPr lang="ru-RU" sz="2600" dirty="0" smtClean="0"/>
              <a:t>ЗОЖ (законодательные</a:t>
            </a:r>
            <a:r>
              <a:rPr lang="ru-RU" sz="2600" dirty="0"/>
              <a:t>, социальные, экономические меры</a:t>
            </a:r>
            <a:r>
              <a:rPr lang="ru-RU" sz="2600" dirty="0" smtClean="0"/>
              <a:t>).</a:t>
            </a:r>
            <a:endParaRPr lang="ru-RU" sz="2600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sz="2600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dirty="0" smtClean="0"/>
              <a:t>2. Совершенствование </a:t>
            </a:r>
            <a:r>
              <a:rPr lang="ru-RU" sz="2600" dirty="0"/>
              <a:t>медицинских мер профилактики </a:t>
            </a:r>
            <a:r>
              <a:rPr lang="ru-RU" sz="2600" dirty="0" smtClean="0"/>
              <a:t>ОНМК.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sz="2600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dirty="0" smtClean="0"/>
              <a:t>3. Реабилитация</a:t>
            </a:r>
            <a:endParaRPr lang="ru-RU" sz="2600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5763" y="549275"/>
            <a:ext cx="7426325" cy="1252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Основные блоки программы комплексной профилактики ОНМК</a:t>
            </a:r>
            <a:endParaRPr lang="ru-RU" dirty="0"/>
          </a:p>
        </p:txBody>
      </p:sp>
      <p:pic>
        <p:nvPicPr>
          <p:cNvPr id="22531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04813"/>
            <a:ext cx="10302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96975"/>
            <a:ext cx="8229600" cy="1252538"/>
          </a:xfrm>
        </p:spPr>
        <p:txBody>
          <a:bodyPr/>
          <a:lstStyle/>
          <a:p>
            <a:r>
              <a:rPr lang="ru-RU" sz="4000" smtClean="0">
                <a:latin typeface="Arial" charset="0"/>
              </a:rPr>
              <a:t>29 октября</a:t>
            </a:r>
            <a:br>
              <a:rPr lang="ru-RU" sz="4000" smtClean="0">
                <a:latin typeface="Arial" charset="0"/>
              </a:rPr>
            </a:br>
            <a:r>
              <a:rPr lang="ru-RU" sz="4000" smtClean="0">
                <a:latin typeface="Arial" charset="0"/>
              </a:rPr>
              <a:t/>
            </a:r>
            <a:br>
              <a:rPr lang="ru-RU" sz="4000" smtClean="0">
                <a:latin typeface="Arial" charset="0"/>
              </a:rPr>
            </a:br>
            <a:r>
              <a:rPr lang="ru-RU" sz="4000" smtClean="0">
                <a:latin typeface="Arial" charset="0"/>
              </a:rPr>
              <a:t>Всемирный день </a:t>
            </a:r>
            <a:br>
              <a:rPr lang="ru-RU" sz="4000" smtClean="0">
                <a:latin typeface="Arial" charset="0"/>
              </a:rPr>
            </a:br>
            <a:r>
              <a:rPr lang="ru-RU" sz="4000" smtClean="0">
                <a:latin typeface="Arial" charset="0"/>
              </a:rPr>
              <a:t>борьбы с инсультом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3429000"/>
            <a:ext cx="7488237" cy="27305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29701" name="Picture 5" descr="173bfc1c79b132b2127218d89d93ddc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3141663"/>
            <a:ext cx="4500562" cy="3376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435975" cy="1506537"/>
          </a:xfrm>
        </p:spPr>
        <p:txBody>
          <a:bodyPr/>
          <a:lstStyle/>
          <a:p>
            <a:r>
              <a:rPr lang="ru-RU" sz="3200" smtClean="0">
                <a:latin typeface="Arial" charset="0"/>
              </a:rPr>
              <a:t>За последние 13 лет количество смертей от инсульта увеличилось на 26%, а инвалидизация – на 19%.</a:t>
            </a:r>
          </a:p>
        </p:txBody>
      </p:sp>
      <p:pic>
        <p:nvPicPr>
          <p:cNvPr id="31749" name="Picture 5" descr="15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989138"/>
            <a:ext cx="6049963" cy="435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1916113"/>
            <a:ext cx="8642350" cy="4210050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/>
              <a:t>Острые</a:t>
            </a:r>
            <a:r>
              <a:rPr lang="ru-RU" dirty="0"/>
              <a:t> </a:t>
            </a:r>
            <a:r>
              <a:rPr lang="ru-RU" b="1" dirty="0"/>
              <a:t>нарушения</a:t>
            </a:r>
            <a:r>
              <a:rPr lang="ru-RU" dirty="0"/>
              <a:t> </a:t>
            </a:r>
            <a:r>
              <a:rPr lang="ru-RU" b="1" dirty="0"/>
              <a:t>мозгового</a:t>
            </a:r>
            <a:r>
              <a:rPr lang="ru-RU" dirty="0"/>
              <a:t> </a:t>
            </a:r>
            <a:r>
              <a:rPr lang="ru-RU" b="1" dirty="0"/>
              <a:t>кровообращения</a:t>
            </a:r>
            <a:r>
              <a:rPr lang="ru-RU" dirty="0"/>
              <a:t> – одна из основных причин заболеваемости и смертности во всем мире. Ежегодно в России инсульты (острые нарушения мозгового кровообращения) случаются у 400-450 тысяч человек, что составляет население среднего областного города. В результате инсульта часто возникают нарушения двигательных функций (параличи, парезы, нарушения ходьбы и самообслуживания), речи, ухудшение памяти. </a:t>
            </a:r>
            <a:endParaRPr lang="ru-RU" dirty="0" smtClean="0"/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Основная </a:t>
            </a:r>
            <a:r>
              <a:rPr lang="ru-RU" dirty="0"/>
              <a:t>цель системы </a:t>
            </a:r>
            <a:r>
              <a:rPr lang="ru-RU" b="1" dirty="0"/>
              <a:t>профилактики</a:t>
            </a:r>
            <a:r>
              <a:rPr lang="ru-RU" dirty="0"/>
              <a:t> инсульта – снижение общей заболеваемости и уменьшение частоты летальных исходов. </a:t>
            </a:r>
            <a:endParaRPr lang="ru-RU" dirty="0" smtClean="0"/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/>
              <a:t>Профилактика </a:t>
            </a:r>
            <a:r>
              <a:rPr lang="ru-RU" b="1" dirty="0"/>
              <a:t>– наиболее действенный и выгодный путь. </a:t>
            </a:r>
          </a:p>
        </p:txBody>
      </p:sp>
      <p:sp>
        <p:nvSpPr>
          <p:cNvPr id="1433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2205038"/>
            <a:ext cx="8642350" cy="4352925"/>
          </a:xfrm>
        </p:spPr>
        <p:txBody>
          <a:bodyPr rtlCol="0">
            <a:normAutofit fontScale="40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5000" b="1" dirty="0" smtClean="0"/>
              <a:t>Первичная профилактика </a:t>
            </a:r>
            <a:r>
              <a:rPr lang="ru-RU" sz="5000" dirty="0" smtClean="0"/>
              <a:t>ориентирована на предупреждение заболеваний среди здорового населения и людей с факторами риска и предусматривает прежде всего здоровый образ жизни, лечение артериальной гипертензии (АГ) и сахарного диабета, достаточную физическую нагрузку.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endParaRPr lang="ru-RU" sz="5000" dirty="0"/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5000" b="1" dirty="0" smtClean="0"/>
              <a:t>Вторичная профилактика </a:t>
            </a:r>
            <a:r>
              <a:rPr lang="ru-RU" sz="5000" dirty="0" smtClean="0"/>
              <a:t>ориентирована на людей уже страдающих сосудистыми заболеваниями головного мозга.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5000" dirty="0"/>
              <a:t>Вторичная профилактика инсульта наиболее актуальна у больных, перенесших малый инсульт или транзиторную ишемическую атаку (ТИА</a:t>
            </a:r>
            <a:r>
              <a:rPr lang="ru-RU" sz="5000" dirty="0" smtClean="0"/>
              <a:t>).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sz="5000" dirty="0"/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5000" b="1" dirty="0" smtClean="0"/>
              <a:t>Третичная профилактика </a:t>
            </a:r>
            <a:r>
              <a:rPr lang="ru-RU" sz="5000" dirty="0" smtClean="0"/>
              <a:t>– </a:t>
            </a:r>
            <a:r>
              <a:rPr lang="ru-RU" sz="5000" dirty="0"/>
              <a:t>комплекс медицинских, психологических, педагогических, социальных мероприятий, направленных на устранение или компенсацию ограничений жизнедеятельности, утраченных функций с целью возможно более полного восстановления социального и профессионального статуса, предупреждения рецидивов и </a:t>
            </a:r>
            <a:r>
              <a:rPr lang="ru-RU" sz="5000" dirty="0" err="1"/>
              <a:t>хронизации</a:t>
            </a:r>
            <a:r>
              <a:rPr lang="ru-RU" sz="5000" dirty="0"/>
              <a:t> заболевания.</a:t>
            </a:r>
            <a:endParaRPr lang="ru-RU" sz="5000" dirty="0" smtClean="0"/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252537"/>
          </a:xfrm>
        </p:spPr>
        <p:txBody>
          <a:bodyPr/>
          <a:lstStyle/>
          <a:p>
            <a:r>
              <a:rPr lang="ru-RU" smtClean="0"/>
              <a:t>Профилактика</a:t>
            </a:r>
          </a:p>
        </p:txBody>
      </p:sp>
      <p:pic>
        <p:nvPicPr>
          <p:cNvPr id="15363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260350"/>
            <a:ext cx="10302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850" y="2674938"/>
            <a:ext cx="8569325" cy="3451225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1. </a:t>
            </a:r>
            <a:r>
              <a:rPr lang="ru-RU" b="1" dirty="0" smtClean="0"/>
              <a:t>Популяционная стратегия </a:t>
            </a:r>
            <a:r>
              <a:rPr lang="ru-RU" dirty="0" smtClean="0"/>
              <a:t>направлена на изменение образа жизни и окружающей среды большого контингента населения для оздоровления образа жизни и предотвращения или снижения факторов риска ОНМК.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b="1" dirty="0" smtClean="0"/>
              <a:t>Стратегия высокого риска </a:t>
            </a:r>
            <a:r>
              <a:rPr lang="ru-RU" dirty="0" smtClean="0"/>
              <a:t>направлена на выявление людей с высоким риском развития ОНМК, коррекция факторов рисков.</a:t>
            </a:r>
          </a:p>
          <a:p>
            <a:pPr marL="0" indent="0" algn="just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Эти две стратегии не противопоставляются, а дополняют друг друга. </a:t>
            </a:r>
            <a:endParaRPr lang="ru-RU" dirty="0"/>
          </a:p>
        </p:txBody>
      </p:sp>
      <p:sp>
        <p:nvSpPr>
          <p:cNvPr id="1638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Стратегии профилактики</a:t>
            </a:r>
          </a:p>
        </p:txBody>
      </p:sp>
      <p:pic>
        <p:nvPicPr>
          <p:cNvPr id="16387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333375"/>
            <a:ext cx="110172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1"/>
          <p:cNvSpPr>
            <a:spLocks noGrp="1"/>
          </p:cNvSpPr>
          <p:nvPr>
            <p:ph idx="1"/>
          </p:nvPr>
        </p:nvSpPr>
        <p:spPr>
          <a:xfrm>
            <a:off x="179388" y="2276475"/>
            <a:ext cx="8785225" cy="4354513"/>
          </a:xfrm>
        </p:spPr>
        <p:txBody>
          <a:bodyPr/>
          <a:lstStyle/>
          <a:p>
            <a:pPr marL="0" indent="0" algn="just">
              <a:buFont typeface="Symbol" pitchFamily="18" charset="2"/>
              <a:buNone/>
            </a:pPr>
            <a:r>
              <a:rPr lang="ru-RU" smtClean="0"/>
              <a:t>Важную роль в популяционной стратегии играют общегосударственные мероприятия, однако инициаторами данной стратегии должны быть медицинские работники.</a:t>
            </a:r>
          </a:p>
          <a:p>
            <a:pPr marL="0" indent="0">
              <a:buFont typeface="Symbol" pitchFamily="18" charset="2"/>
              <a:buNone/>
            </a:pPr>
            <a:endParaRPr lang="ru-RU" smtClean="0"/>
          </a:p>
          <a:p>
            <a:pPr marL="0" indent="0" algn="just">
              <a:buFont typeface="Symbol" pitchFamily="18" charset="2"/>
              <a:buNone/>
            </a:pPr>
            <a:r>
              <a:rPr lang="ru-RU" smtClean="0"/>
              <a:t>Стратегия высокого риска в большей степени доступна врачам и может быть ими успешно использована.</a:t>
            </a:r>
          </a:p>
        </p:txBody>
      </p:sp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>
          <a:xfrm>
            <a:off x="250825" y="354013"/>
            <a:ext cx="7416800" cy="1252537"/>
          </a:xfrm>
        </p:spPr>
        <p:txBody>
          <a:bodyPr/>
          <a:lstStyle/>
          <a:p>
            <a:pPr algn="just"/>
            <a:r>
              <a:rPr lang="ru-RU" sz="3000" smtClean="0"/>
              <a:t>В настоящее время выделяют две стратегии профилактики ОНМК, основанные на концепции факторов риска</a:t>
            </a:r>
          </a:p>
        </p:txBody>
      </p:sp>
      <p:pic>
        <p:nvPicPr>
          <p:cNvPr id="17411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04813"/>
            <a:ext cx="10302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1"/>
          <p:cNvSpPr>
            <a:spLocks noGrp="1"/>
          </p:cNvSpPr>
          <p:nvPr>
            <p:ph idx="1"/>
          </p:nvPr>
        </p:nvSpPr>
        <p:spPr>
          <a:xfrm>
            <a:off x="323850" y="2060575"/>
            <a:ext cx="8351838" cy="4540250"/>
          </a:xfrm>
        </p:spPr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ru-RU" sz="2800" smtClean="0"/>
              <a:t>Основные </a:t>
            </a:r>
            <a:r>
              <a:rPr lang="ru-RU" sz="2800" b="1" smtClean="0"/>
              <a:t>факторы</a:t>
            </a:r>
            <a:r>
              <a:rPr lang="ru-RU" sz="2800" smtClean="0"/>
              <a:t> </a:t>
            </a:r>
            <a:r>
              <a:rPr lang="ru-RU" sz="2800" b="1" smtClean="0"/>
              <a:t>риска</a:t>
            </a:r>
            <a:r>
              <a:rPr lang="ru-RU" sz="2800" smtClean="0"/>
              <a:t> инсульта разделяют на: </a:t>
            </a:r>
            <a:br>
              <a:rPr lang="ru-RU" sz="2800" smtClean="0"/>
            </a:br>
            <a:r>
              <a:rPr lang="ru-RU" sz="2800" smtClean="0"/>
              <a:t>1.Контролируемые факторы</a:t>
            </a:r>
            <a:br>
              <a:rPr lang="ru-RU" sz="2800" smtClean="0"/>
            </a:br>
            <a:r>
              <a:rPr lang="ru-RU" sz="2800" smtClean="0"/>
              <a:t>2. Неконтролируемые факторы</a:t>
            </a:r>
          </a:p>
          <a:p>
            <a:pPr marL="0" indent="0" algn="just">
              <a:buFont typeface="Symbol" pitchFamily="18" charset="2"/>
              <a:buNone/>
            </a:pPr>
            <a:endParaRPr lang="ru-RU" sz="2800" smtClean="0"/>
          </a:p>
          <a:p>
            <a:pPr marL="0" indent="0" algn="just">
              <a:buFont typeface="Symbol" pitchFamily="18" charset="2"/>
              <a:buNone/>
            </a:pPr>
            <a:r>
              <a:rPr lang="ru-RU" sz="2800" smtClean="0"/>
              <a:t>Выявление и контроль факторов риска развития инсульта – это лучший способ его профилактики</a:t>
            </a:r>
          </a:p>
          <a:p>
            <a:pPr marL="0" indent="0">
              <a:buFont typeface="Symbol" pitchFamily="18" charset="2"/>
              <a:buNone/>
            </a:pPr>
            <a:r>
              <a:rPr lang="ru-RU" sz="1800" smtClean="0"/>
              <a:t/>
            </a:r>
            <a:br>
              <a:rPr lang="ru-RU" sz="1800" smtClean="0"/>
            </a:br>
            <a:endParaRPr lang="ru-RU" sz="1800" smtClean="0"/>
          </a:p>
        </p:txBody>
      </p:sp>
      <p:sp>
        <p:nvSpPr>
          <p:cNvPr id="18434" name="Заголовок 2"/>
          <p:cNvSpPr>
            <a:spLocks noGrp="1"/>
          </p:cNvSpPr>
          <p:nvPr>
            <p:ph type="title"/>
          </p:nvPr>
        </p:nvSpPr>
        <p:spPr>
          <a:xfrm>
            <a:off x="0" y="354013"/>
            <a:ext cx="7561263" cy="1252537"/>
          </a:xfrm>
        </p:spPr>
        <p:txBody>
          <a:bodyPr/>
          <a:lstStyle/>
          <a:p>
            <a:r>
              <a:rPr lang="ru-RU" sz="3000" b="1" smtClean="0"/>
              <a:t>Приоритетные группы для профилактики </a:t>
            </a:r>
            <a:r>
              <a:rPr lang="ru-RU" sz="3000" smtClean="0"/>
              <a:t>ОНМК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000" smtClean="0"/>
          </a:p>
        </p:txBody>
      </p:sp>
      <p:pic>
        <p:nvPicPr>
          <p:cNvPr id="18435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04813"/>
            <a:ext cx="10302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1"/>
          <p:cNvSpPr>
            <a:spLocks noGrp="1"/>
          </p:cNvSpPr>
          <p:nvPr>
            <p:ph idx="1"/>
          </p:nvPr>
        </p:nvSpPr>
        <p:spPr>
          <a:xfrm>
            <a:off x="250825" y="2133600"/>
            <a:ext cx="8569325" cy="3449638"/>
          </a:xfrm>
        </p:spPr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ru-RU" sz="2800" smtClean="0"/>
              <a:t> </a:t>
            </a:r>
            <a:br>
              <a:rPr lang="ru-RU" sz="2800" smtClean="0"/>
            </a:br>
            <a:r>
              <a:rPr lang="ru-RU" sz="2800" smtClean="0"/>
              <a:t>– возраст (старше 50 лет);</a:t>
            </a:r>
            <a:br>
              <a:rPr lang="ru-RU" sz="2800" smtClean="0"/>
            </a:br>
            <a:r>
              <a:rPr lang="ru-RU" sz="2800" smtClean="0"/>
              <a:t>– наследственная предрасположенность;</a:t>
            </a:r>
            <a:br>
              <a:rPr lang="ru-RU" sz="2800" smtClean="0"/>
            </a:br>
            <a:r>
              <a:rPr lang="ru-RU" sz="2800" smtClean="0"/>
              <a:t>– пол.</a:t>
            </a:r>
          </a:p>
        </p:txBody>
      </p:sp>
      <p:sp>
        <p:nvSpPr>
          <p:cNvPr id="19458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7067550" cy="1252537"/>
          </a:xfrm>
        </p:spPr>
        <p:txBody>
          <a:bodyPr/>
          <a:lstStyle/>
          <a:p>
            <a:r>
              <a:rPr lang="ru-RU" sz="3600" smtClean="0"/>
              <a:t>Неконтролируемые факторы риска</a:t>
            </a:r>
          </a:p>
        </p:txBody>
      </p:sp>
      <p:pic>
        <p:nvPicPr>
          <p:cNvPr id="19459" name="Picture 2" descr="C:\Users\Мария\Downloads\logo мсч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04813"/>
            <a:ext cx="10302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</TotalTime>
  <Words>513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Candara</vt:lpstr>
      <vt:lpstr>Arial</vt:lpstr>
      <vt:lpstr>Symbol</vt:lpstr>
      <vt:lpstr>Calibri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Профилактика инсульта</vt:lpstr>
      <vt:lpstr>29 октября  Всемирный день  борьбы с инсультом</vt:lpstr>
      <vt:lpstr>За последние 13 лет количество смертей от инсульта увеличилось на 26%, а инвалидизация – на 19%.</vt:lpstr>
      <vt:lpstr>Слайд 4</vt:lpstr>
      <vt:lpstr>Профилактика</vt:lpstr>
      <vt:lpstr>Стратегии профилактики</vt:lpstr>
      <vt:lpstr>В настоящее время выделяют две стратегии профилактики ОНМК, основанные на концепции факторов риска</vt:lpstr>
      <vt:lpstr>Приоритетные группы для профилактики ОНМК </vt:lpstr>
      <vt:lpstr>Неконтролируемые факторы риска</vt:lpstr>
      <vt:lpstr>Контролируемые факторы риска</vt:lpstr>
      <vt:lpstr>Программы профилактики</vt:lpstr>
      <vt:lpstr>Основные блоки программы комплексной профилактики ОНМК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инсульта</dc:title>
  <dc:creator>Мария</dc:creator>
  <cp:lastModifiedBy>PC</cp:lastModifiedBy>
  <cp:revision>2</cp:revision>
  <dcterms:created xsi:type="dcterms:W3CDTF">2014-10-26T09:10:14Z</dcterms:created>
  <dcterms:modified xsi:type="dcterms:W3CDTF">2014-10-29T04:57:33Z</dcterms:modified>
</cp:coreProperties>
</file>