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8" r:id="rId6"/>
    <p:sldId id="261" r:id="rId7"/>
    <p:sldId id="276" r:id="rId8"/>
    <p:sldId id="280" r:id="rId9"/>
    <p:sldId id="271" r:id="rId10"/>
    <p:sldId id="273" r:id="rId11"/>
    <p:sldId id="274" r:id="rId12"/>
    <p:sldId id="26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66DE-2A90-4B18-AF4A-AA280D133B65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3564-FC4E-46EE-8258-CC6DCFCF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0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560840" cy="3755503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7200" dirty="0" smtClean="0"/>
              <a:t>Организация Школы инсульта в МСЧ №11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373216"/>
            <a:ext cx="7272808" cy="11612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Заведующий отделением </a:t>
            </a:r>
            <a:r>
              <a:rPr lang="ru-RU" dirty="0" smtClean="0"/>
              <a:t>неврологии, врач-невролог</a:t>
            </a:r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Нечаев И.В.</a:t>
            </a:r>
            <a:endParaRPr lang="ru-RU" dirty="0"/>
          </a:p>
        </p:txBody>
      </p:sp>
      <p:pic>
        <p:nvPicPr>
          <p:cNvPr id="3074" name="Picture 2" descr="C:\Users\Мария\Downloads\logo мсч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1816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9992"/>
            <a:ext cx="5122912" cy="1066800"/>
          </a:xfrm>
        </p:spPr>
        <p:txBody>
          <a:bodyPr/>
          <a:lstStyle/>
          <a:p>
            <a:r>
              <a:rPr lang="ru-RU" dirty="0" smtClean="0"/>
              <a:t>Возвращение домой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91909"/>
            <a:ext cx="4464496" cy="43251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400" dirty="0" smtClean="0"/>
              <a:t>Подготовка дома к возвращению пациента</a:t>
            </a:r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Факторы риска, способные привести к ухудшению состояния в домашних условиях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Возможные осложнения и трудности, возникающие после выписки из стационара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181159" cy="34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568952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/>
              <a:t>ИНСУЛЬТ</a:t>
            </a:r>
            <a:r>
              <a:rPr lang="ru-RU" sz="3600" dirty="0"/>
              <a:t> – тяжелое заболевание головного мозга, частота возникновения которого в последнее время возрастает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49424"/>
            <a:ext cx="8640960" cy="43479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/>
              <a:t>Исход </a:t>
            </a:r>
            <a:r>
              <a:rPr lang="ru-RU" dirty="0"/>
              <a:t>и тяжесть проявлений болезни зависят от состояния организма, </a:t>
            </a:r>
            <a:r>
              <a:rPr lang="ru-RU" dirty="0" smtClean="0"/>
              <a:t>места и </a:t>
            </a:r>
            <a:r>
              <a:rPr lang="ru-RU" dirty="0"/>
              <a:t>обширности поражения мозга, принятых мер. В настоящее время </a:t>
            </a:r>
            <a:r>
              <a:rPr lang="ru-RU" dirty="0" smtClean="0"/>
              <a:t>инсульт </a:t>
            </a:r>
            <a:r>
              <a:rPr lang="ru-RU" b="1" dirty="0" smtClean="0"/>
              <a:t>МОЖНО </a:t>
            </a:r>
            <a:r>
              <a:rPr lang="ru-RU" dirty="0"/>
              <a:t>и достаточно </a:t>
            </a:r>
            <a:r>
              <a:rPr lang="ru-RU" b="1" dirty="0"/>
              <a:t>УСПЕШНО ЛЕЧИТЬ</a:t>
            </a:r>
            <a:r>
              <a:rPr lang="ru-RU" dirty="0"/>
              <a:t>, но успех при этом </a:t>
            </a:r>
            <a:r>
              <a:rPr lang="ru-RU" dirty="0" smtClean="0"/>
              <a:t>напрямую зависит </a:t>
            </a:r>
            <a:r>
              <a:rPr lang="ru-RU" dirty="0"/>
              <a:t>от того, </a:t>
            </a:r>
            <a:r>
              <a:rPr lang="ru-RU" b="1" dirty="0"/>
              <a:t>КАК БЫСТРО</a:t>
            </a:r>
            <a:r>
              <a:rPr lang="ru-RU" dirty="0"/>
              <a:t> после проявления первых симптомов </a:t>
            </a:r>
            <a:r>
              <a:rPr lang="ru-RU" dirty="0" smtClean="0"/>
              <a:t>был поставлен </a:t>
            </a:r>
            <a:r>
              <a:rPr lang="ru-RU" dirty="0"/>
              <a:t>диагноз и начато лечение.</a:t>
            </a:r>
          </a:p>
          <a:p>
            <a:pPr marL="10972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8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8575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400" b="1" dirty="0" smtClean="0"/>
              <a:t>Потеря времени – </a:t>
            </a:r>
          </a:p>
          <a:p>
            <a:pPr marL="114300" indent="0">
              <a:buNone/>
            </a:pPr>
            <a:r>
              <a:rPr lang="ru-RU" sz="4400" b="1" dirty="0" smtClean="0"/>
              <a:t>это потеря мозга!</a:t>
            </a:r>
          </a:p>
          <a:p>
            <a:pPr marL="114300" indent="0">
              <a:buNone/>
            </a:pPr>
            <a:endParaRPr lang="ru-RU" sz="4400" b="1" dirty="0"/>
          </a:p>
          <a:p>
            <a:pPr marL="114300" indent="0">
              <a:buNone/>
            </a:pPr>
            <a:endParaRPr lang="ru-RU" sz="4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099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Экстренность госпитализации и начала терапии (4-4,5 часа) позволяет свести к минимуму тяжелые последствия инсульта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44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User\Desktop\1213341076_1213297816_01[1].jpg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884555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5400" b="1" i="1" smtClean="0"/>
              <a:t>Спасибо</a:t>
            </a:r>
            <a:endParaRPr lang="ru-RU" altLang="ru-RU" sz="5400" i="1" smtClean="0"/>
          </a:p>
          <a:p>
            <a:pPr algn="ctr" eaLnBrk="1" hangingPunct="1">
              <a:buFont typeface="Wingdings 2" pitchFamily="18" charset="2"/>
              <a:buNone/>
            </a:pPr>
            <a:endParaRPr lang="ru-RU" altLang="ru-RU" sz="2800" i="1" smtClean="0"/>
          </a:p>
          <a:p>
            <a:pPr algn="ctr" eaLnBrk="1" hangingPunct="1">
              <a:buFont typeface="Wingdings 2" pitchFamily="18" charset="2"/>
              <a:buNone/>
            </a:pPr>
            <a:endParaRPr lang="ru-RU" altLang="ru-RU" sz="2800" i="1" smtClean="0"/>
          </a:p>
          <a:p>
            <a:pPr algn="ctr" eaLnBrk="1" hangingPunct="1">
              <a:buFont typeface="Wingdings 2" pitchFamily="18" charset="2"/>
              <a:buNone/>
            </a:pPr>
            <a:endParaRPr lang="ru-RU" altLang="ru-RU" sz="2800" i="1" smtClean="0"/>
          </a:p>
          <a:p>
            <a:pPr algn="ctr" eaLnBrk="1" hangingPunct="1">
              <a:buFont typeface="Wingdings 2" pitchFamily="18" charset="2"/>
              <a:buNone/>
            </a:pPr>
            <a:endParaRPr lang="ru-RU" altLang="ru-RU" sz="2800" i="1" smtClean="0"/>
          </a:p>
          <a:p>
            <a:pPr algn="ctr" eaLnBrk="1" hangingPunct="1">
              <a:buFont typeface="Wingdings 2" pitchFamily="18" charset="2"/>
              <a:buNone/>
            </a:pPr>
            <a:endParaRPr lang="ru-RU" altLang="ru-RU" sz="5400" i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5400" b="1" i="1" smtClean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887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59216" cy="179452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Школа инсульта – эффективная организационная форма профилактического группового консультирования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708920"/>
            <a:ext cx="7848871" cy="34506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/>
              <a:t>В ГБУЗ ПК «МСЧ №11 им. С.Н. Гринберга» с апреля 2014 года действует Школа инсульта, основная цель которой информирование населения о факторах риска при наличии хронических заболеваний, здоровом образе жизни, поведении при наличии хронических заболеваний, а также осознании пациентом необходимости выполнения рекомендаций врача.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Занятия Школы инсульта проводятся 2 раза в неделю.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62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Задачи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640960" cy="5400600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П</a:t>
            </a:r>
            <a:r>
              <a:rPr lang="ru-RU" sz="2600" dirty="0" smtClean="0"/>
              <a:t>овышение </a:t>
            </a:r>
            <a:r>
              <a:rPr lang="ru-RU" sz="2600" dirty="0"/>
              <a:t>информированности пациентов и их </a:t>
            </a:r>
            <a:r>
              <a:rPr lang="ru-RU" sz="2600" dirty="0" smtClean="0"/>
              <a:t>родственников </a:t>
            </a:r>
            <a:r>
              <a:rPr lang="ru-RU" sz="2600" dirty="0"/>
              <a:t>об инсульте, его типах и причинах возникновения, </a:t>
            </a:r>
            <a:r>
              <a:rPr lang="ru-RU" sz="2600" dirty="0" smtClean="0"/>
              <a:t>проявлениях</a:t>
            </a:r>
            <a:r>
              <a:rPr lang="ru-RU" sz="2600" dirty="0"/>
              <a:t>, осложнениях и сопутствующих заболеваниях; </a:t>
            </a:r>
          </a:p>
          <a:p>
            <a:pPr algn="just"/>
            <a:r>
              <a:rPr lang="ru-RU" sz="2600" dirty="0"/>
              <a:t>Ф</a:t>
            </a:r>
            <a:r>
              <a:rPr lang="ru-RU" sz="2600" dirty="0" smtClean="0"/>
              <a:t>ормирование </a:t>
            </a:r>
            <a:r>
              <a:rPr lang="ru-RU" sz="2600" dirty="0"/>
              <a:t>ответственного отношения населения к своему здоровью; </a:t>
            </a:r>
            <a:endParaRPr lang="ru-RU" sz="2600" dirty="0" smtClean="0"/>
          </a:p>
          <a:p>
            <a:pPr algn="just"/>
            <a:r>
              <a:rPr lang="ru-RU" sz="2600" dirty="0"/>
              <a:t>Ф</a:t>
            </a:r>
            <a:r>
              <a:rPr lang="ru-RU" sz="2600" dirty="0" smtClean="0"/>
              <a:t>ормирование </a:t>
            </a:r>
            <a:r>
              <a:rPr lang="ru-RU" sz="2600" dirty="0"/>
              <a:t>мотивации к своевременному и постоянному профилактическому лечению при выявлении отклонений тех или иных </a:t>
            </a:r>
            <a:r>
              <a:rPr lang="ru-RU" sz="2600" dirty="0" smtClean="0"/>
              <a:t>показателей; </a:t>
            </a:r>
          </a:p>
          <a:p>
            <a:pPr algn="just"/>
            <a:r>
              <a:rPr lang="ru-RU" sz="2600" dirty="0"/>
              <a:t>О</a:t>
            </a:r>
            <a:r>
              <a:rPr lang="ru-RU" sz="2600" dirty="0" smtClean="0"/>
              <a:t>блегчение </a:t>
            </a:r>
            <a:r>
              <a:rPr lang="ru-RU" sz="2600" dirty="0"/>
              <a:t>возвращения перенёсшего инсульт пациента в социум. </a:t>
            </a:r>
            <a:endParaRPr lang="ru-RU" sz="2600" dirty="0" smtClean="0"/>
          </a:p>
          <a:p>
            <a:pPr algn="just"/>
            <a:r>
              <a:rPr lang="ru-RU" sz="2600" dirty="0" smtClean="0"/>
              <a:t>Формирование </a:t>
            </a:r>
            <a:r>
              <a:rPr lang="ru-RU" sz="2600" dirty="0"/>
              <a:t>современных навыков реабилитации и ухода за больными членами семьи.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090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Специалисты школы инсульта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Врачи-неврологи</a:t>
            </a:r>
          </a:p>
          <a:p>
            <a:r>
              <a:rPr lang="ru-RU" sz="3200" dirty="0" smtClean="0"/>
              <a:t>Медицинские психологи</a:t>
            </a:r>
          </a:p>
          <a:p>
            <a:r>
              <a:rPr lang="ru-RU" sz="3200" dirty="0" smtClean="0"/>
              <a:t>Врачи-терапевты</a:t>
            </a:r>
          </a:p>
          <a:p>
            <a:r>
              <a:rPr lang="ru-RU" sz="3200" dirty="0" smtClean="0"/>
              <a:t>Врачи лечебной физкультуры</a:t>
            </a:r>
          </a:p>
          <a:p>
            <a:r>
              <a:rPr lang="ru-RU" sz="3200" dirty="0" smtClean="0"/>
              <a:t>Физиотерапевты</a:t>
            </a:r>
          </a:p>
          <a:p>
            <a:r>
              <a:rPr lang="ru-RU" sz="3200" dirty="0" smtClean="0"/>
              <a:t>Специалисты по социальной работе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8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  <a14:imgEffect>
                      <a14:brightnessContrast bright="3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8802"/>
            <a:ext cx="8136904" cy="607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704850"/>
            <a:ext cx="8640960" cy="938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/>
              <a:t>МУЛЬТИДИСЦИПЛИНАРНАЯ БРИГАДА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945736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+mj-lt"/>
              </a:rPr>
              <a:t>исходная </a:t>
            </a:r>
            <a:r>
              <a:rPr lang="ru-RU" sz="2800" b="1" dirty="0" smtClean="0">
                <a:latin typeface="+mj-lt"/>
              </a:rPr>
              <a:t>оценка состояния больного и степень  нарушения функций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+mj-lt"/>
              </a:rPr>
              <a:t>формулировка </a:t>
            </a:r>
            <a:r>
              <a:rPr lang="ru-RU" sz="2800" b="1" dirty="0" smtClean="0">
                <a:latin typeface="+mj-lt"/>
              </a:rPr>
              <a:t>реабилитационного диагноза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+mj-lt"/>
              </a:rPr>
              <a:t>составление </a:t>
            </a:r>
            <a:r>
              <a:rPr lang="ru-RU" sz="2800" b="1" dirty="0" smtClean="0">
                <a:latin typeface="+mj-lt"/>
              </a:rPr>
              <a:t>плана  реабилитационных мероприятий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+mj-lt"/>
              </a:rPr>
              <a:t>анализ </a:t>
            </a:r>
            <a:r>
              <a:rPr lang="ru-RU" sz="2800" b="1" dirty="0" smtClean="0">
                <a:latin typeface="+mj-lt"/>
              </a:rPr>
              <a:t>проблемы каждого </a:t>
            </a:r>
            <a:r>
              <a:rPr lang="ru-RU" sz="2800" b="1" dirty="0" smtClean="0">
                <a:latin typeface="+mj-lt"/>
              </a:rPr>
              <a:t>больного индивидуально </a:t>
            </a:r>
            <a:endParaRPr lang="ru-RU" sz="28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+mj-lt"/>
              </a:rPr>
              <a:t>выработка </a:t>
            </a:r>
            <a:r>
              <a:rPr lang="ru-RU" sz="2800" b="1" dirty="0" smtClean="0">
                <a:latin typeface="+mj-lt"/>
              </a:rPr>
              <a:t>конкретных реабилитационных целей(как  краткосрочных, так  и долгосрочных)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+mj-lt"/>
              </a:rPr>
              <a:t>оценка </a:t>
            </a:r>
            <a:r>
              <a:rPr lang="ru-RU" sz="2800" b="1" dirty="0" smtClean="0">
                <a:latin typeface="+mj-lt"/>
              </a:rPr>
              <a:t>эффективности реабилитационных мероприятий в динамике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3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Темы занятий Школы инсульта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640959" cy="4680520"/>
          </a:xfrm>
        </p:spPr>
        <p:txBody>
          <a:bodyPr>
            <a:normAutofit fontScale="85000" lnSpcReduction="20000"/>
          </a:bodyPr>
          <a:lstStyle/>
          <a:p>
            <a:pPr marL="109728" indent="0">
              <a:buSzPct val="45000"/>
              <a:buNone/>
            </a:pPr>
            <a:r>
              <a:rPr lang="ru-RU" dirty="0"/>
              <a:t>1. </a:t>
            </a:r>
            <a:r>
              <a:rPr lang="ru-RU" dirty="0" smtClean="0"/>
              <a:t>Что </a:t>
            </a:r>
            <a:r>
              <a:rPr lang="ru-RU" dirty="0" smtClean="0"/>
              <a:t>необходимо знать об инсульте.</a:t>
            </a:r>
            <a:r>
              <a:rPr lang="ru-RU" dirty="0"/>
              <a:t> Симптомы </a:t>
            </a:r>
            <a:r>
              <a:rPr lang="ru-RU" dirty="0" smtClean="0"/>
              <a:t>инсульта.</a:t>
            </a:r>
            <a:endParaRPr lang="ru-RU" dirty="0"/>
          </a:p>
          <a:p>
            <a:pPr marL="109728" indent="0">
              <a:buSzPct val="45000"/>
              <a:buNone/>
            </a:pPr>
            <a:r>
              <a:rPr lang="ru-RU" dirty="0" smtClean="0"/>
              <a:t>2. Профилактика </a:t>
            </a:r>
            <a:r>
              <a:rPr lang="ru-RU" dirty="0"/>
              <a:t>инсульта</a:t>
            </a:r>
          </a:p>
          <a:p>
            <a:pPr marL="109728" indent="0">
              <a:buSzPct val="45000"/>
              <a:buNone/>
            </a:pPr>
            <a:r>
              <a:rPr lang="ru-RU" dirty="0" smtClean="0"/>
              <a:t>3. Принципы ухода за пациентом с инсультом. </a:t>
            </a:r>
          </a:p>
          <a:p>
            <a:pPr marL="109728" indent="0">
              <a:buSzPct val="45000"/>
              <a:buNone/>
            </a:pPr>
            <a:r>
              <a:rPr lang="ru-RU" dirty="0" smtClean="0"/>
              <a:t>4. Позиционирование </a:t>
            </a:r>
            <a:r>
              <a:rPr lang="ru-RU" dirty="0"/>
              <a:t>больного в кровати. Профилактика пролежней. </a:t>
            </a:r>
            <a:endParaRPr lang="ru-RU" dirty="0" smtClean="0"/>
          </a:p>
          <a:p>
            <a:pPr marL="109728" indent="0">
              <a:buSzPct val="45000"/>
              <a:buNone/>
            </a:pPr>
            <a:r>
              <a:rPr lang="ru-RU" dirty="0" smtClean="0"/>
              <a:t>5. </a:t>
            </a:r>
            <a:r>
              <a:rPr lang="ru-RU" dirty="0"/>
              <a:t>Техника перемещения больного ОНМК</a:t>
            </a:r>
          </a:p>
          <a:p>
            <a:pPr marL="109728" indent="0">
              <a:buSzPct val="45000"/>
              <a:buNone/>
            </a:pPr>
            <a:r>
              <a:rPr lang="ru-RU" dirty="0" smtClean="0"/>
              <a:t>6. Уход </a:t>
            </a:r>
            <a:r>
              <a:rPr lang="ru-RU" dirty="0"/>
              <a:t>за кожными покровами больного </a:t>
            </a:r>
            <a:r>
              <a:rPr lang="ru-RU" dirty="0" smtClean="0"/>
              <a:t>инсультом.</a:t>
            </a:r>
            <a:endParaRPr lang="ru-RU" dirty="0"/>
          </a:p>
          <a:p>
            <a:pPr marL="109728" indent="0">
              <a:buSzPct val="45000"/>
              <a:buNone/>
            </a:pPr>
            <a:r>
              <a:rPr lang="ru-RU" dirty="0" smtClean="0"/>
              <a:t>7</a:t>
            </a:r>
            <a:r>
              <a:rPr lang="ru-RU" dirty="0"/>
              <a:t>. Оценка и коррекция нарушений глотания. Особенности кормления больных инсультом.</a:t>
            </a:r>
          </a:p>
          <a:p>
            <a:pPr marL="109728" indent="0">
              <a:buSzPct val="45000"/>
              <a:buNone/>
            </a:pPr>
            <a:r>
              <a:rPr lang="ru-RU" dirty="0" smtClean="0"/>
              <a:t>8. Пассивная и активная лечебная </a:t>
            </a:r>
            <a:r>
              <a:rPr lang="ru-RU" dirty="0"/>
              <a:t>гимнастика</a:t>
            </a:r>
          </a:p>
          <a:p>
            <a:pPr marL="109728" indent="0">
              <a:buSzPct val="45000"/>
              <a:buNone/>
            </a:pPr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smtClean="0"/>
              <a:t>Постинсультная </a:t>
            </a:r>
            <a:r>
              <a:rPr lang="ru-RU" dirty="0"/>
              <a:t>депрессия</a:t>
            </a:r>
          </a:p>
          <a:p>
            <a:pPr marL="109728" indent="0">
              <a:buSzPct val="45000"/>
              <a:buNone/>
            </a:pPr>
            <a:r>
              <a:rPr lang="ru-RU" dirty="0" smtClean="0"/>
              <a:t>10. </a:t>
            </a:r>
            <a:r>
              <a:rPr lang="ru-RU" dirty="0" smtClean="0"/>
              <a:t>Возвращение домой. </a:t>
            </a:r>
            <a:r>
              <a:rPr lang="ru-RU" dirty="0" smtClean="0"/>
              <a:t>Вопросы </a:t>
            </a:r>
            <a:r>
              <a:rPr lang="ru-RU" dirty="0"/>
              <a:t>социальной адаптации больных с инсультом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51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5976664" cy="446449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dirty="0" smtClean="0"/>
              <a:t>Необходимость обучения не только больных, но и их родственников продиктована особенностями больных перенесших инсульт: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- Ограничены возможности самостоятельного передвижения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- Нарушение когнитивных функций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4475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5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2905452"/>
            <a:ext cx="5184576" cy="3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/>
              <a:t>Уход за пациентом с инсультом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35280" cy="4325112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Информирование о принципах и средствах ухода за больными инсультом, средствах реабилитации.</a:t>
            </a:r>
          </a:p>
          <a:p>
            <a:pPr marL="624078" indent="-514350">
              <a:buAutoNum type="arabicPeriod"/>
            </a:pPr>
            <a:r>
              <a:rPr lang="ru-RU" dirty="0" smtClean="0"/>
              <a:t>Обучение родственников </a:t>
            </a:r>
          </a:p>
          <a:p>
            <a:pPr marL="109728" indent="0">
              <a:buNone/>
            </a:pPr>
            <a:r>
              <a:rPr lang="ru-RU" dirty="0" smtClean="0"/>
              <a:t>       основным принципам </a:t>
            </a:r>
          </a:p>
          <a:p>
            <a:pPr marL="109728" indent="0">
              <a:buNone/>
            </a:pPr>
            <a:r>
              <a:rPr lang="ru-RU" dirty="0" smtClean="0"/>
              <a:t>       ухода за пациентом </a:t>
            </a:r>
          </a:p>
          <a:p>
            <a:pPr marL="109728" indent="0">
              <a:buNone/>
            </a:pPr>
            <a:r>
              <a:rPr lang="ru-RU" dirty="0" smtClean="0"/>
              <a:t>       с инсультом.</a:t>
            </a:r>
          </a:p>
          <a:p>
            <a:pPr marL="624078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13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554960" cy="1066800"/>
          </a:xfrm>
        </p:spPr>
        <p:txBody>
          <a:bodyPr/>
          <a:lstStyle/>
          <a:p>
            <a:r>
              <a:rPr lang="ru-RU" dirty="0" smtClean="0"/>
              <a:t>Восстановление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3600400" cy="511256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Нарушение речи – часто встречающаяся причина </a:t>
            </a:r>
            <a:r>
              <a:rPr lang="ru-RU" dirty="0" err="1" smtClean="0"/>
              <a:t>инвалидизации</a:t>
            </a:r>
            <a:r>
              <a:rPr lang="ru-RU" dirty="0" smtClean="0"/>
              <a:t> пациентов после инсульта.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Важно знать основные правила общения с человеком с нарушениями речи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01" y="1772816"/>
            <a:ext cx="5061332" cy="42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</TotalTime>
  <Words>495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Организация Школы инсульта в МСЧ №11</vt:lpstr>
      <vt:lpstr>Школа инсульта – эффективная организационная форма профилактического группового консультирования</vt:lpstr>
      <vt:lpstr>Задачи занятий</vt:lpstr>
      <vt:lpstr>Специалисты школы инсульта</vt:lpstr>
      <vt:lpstr>МУЛЬТИДИСЦИПЛИНАРНАЯ БРИГАДА</vt:lpstr>
      <vt:lpstr>Темы занятий Школы инсульта</vt:lpstr>
      <vt:lpstr>Презентация PowerPoint</vt:lpstr>
      <vt:lpstr>Уход за пациентом с инсультом</vt:lpstr>
      <vt:lpstr>Восстановление речи</vt:lpstr>
      <vt:lpstr>Возвращение домой</vt:lpstr>
      <vt:lpstr>ИНСУЛЬТ – тяжелое заболевание головного мозга, частота возникновения которого в последнее время возрастает. </vt:lpstr>
      <vt:lpstr>Экстренность госпитализации и начала терапии (4-4,5 часа) позволяет свести к минимуму тяжелые последствия инсульта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Школы инсульта в МСЧ №11</dc:title>
  <dc:creator>Мария</dc:creator>
  <cp:lastModifiedBy>Мария</cp:lastModifiedBy>
  <cp:revision>12</cp:revision>
  <dcterms:created xsi:type="dcterms:W3CDTF">2014-10-27T16:28:32Z</dcterms:created>
  <dcterms:modified xsi:type="dcterms:W3CDTF">2014-10-28T17:39:30Z</dcterms:modified>
</cp:coreProperties>
</file>