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70" r:id="rId11"/>
    <p:sldId id="269" r:id="rId12"/>
    <p:sldId id="266" r:id="rId13"/>
    <p:sldId id="271" r:id="rId14"/>
    <p:sldId id="267" r:id="rId15"/>
    <p:sldId id="272" r:id="rId16"/>
    <p:sldId id="273" r:id="rId17"/>
    <p:sldId id="268" r:id="rId18"/>
  </p:sldIdLst>
  <p:sldSz cx="10080625" cy="7559675"/>
  <p:notesSz cx="7559675" cy="106918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174" y="-96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1363" cy="53498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/>
          <a:lstStyle>
            <a:lvl1pPr fontAlgn="auto" hangingPunct="0">
              <a:spcBef>
                <a:spcPts val="0"/>
              </a:spcBef>
              <a:spcAft>
                <a:spcPts val="0"/>
              </a:spcAft>
              <a:defRPr sz="1400">
                <a:latin typeface="Arial" pitchFamily="18"/>
                <a:ea typeface="Andale Sans UI" pitchFamily="2"/>
                <a:cs typeface="Tahoma" pitchFamily="2"/>
              </a:defRPr>
            </a:lvl1pPr>
          </a:lstStyle>
          <a:p>
            <a:pPr>
              <a:defRPr sz="1400"/>
            </a:pPr>
            <a:endParaRPr lang="ru-RU"/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4278313" y="0"/>
            <a:ext cx="3281362" cy="53498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/>
          <a:lstStyle>
            <a:lvl1pPr algn="r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Arial" pitchFamily="18"/>
                <a:ea typeface="Andale Sans UI" pitchFamily="2"/>
                <a:cs typeface="Tahoma" pitchFamily="2"/>
              </a:defRPr>
            </a:lvl1pPr>
          </a:lstStyle>
          <a:p>
            <a:pPr>
              <a:defRPr sz="1400"/>
            </a:pPr>
            <a:endParaRPr lang="ru-RU"/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10156825"/>
            <a:ext cx="3281363" cy="53498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compatLnSpc="0"/>
          <a:lstStyle>
            <a:lvl1pPr fontAlgn="auto" hangingPunct="0">
              <a:spcBef>
                <a:spcPts val="0"/>
              </a:spcBef>
              <a:spcAft>
                <a:spcPts val="0"/>
              </a:spcAft>
              <a:defRPr sz="1400">
                <a:latin typeface="Arial" pitchFamily="18"/>
                <a:ea typeface="Andale Sans UI" pitchFamily="2"/>
                <a:cs typeface="Tahoma" pitchFamily="2"/>
              </a:defRPr>
            </a:lvl1pPr>
          </a:lstStyle>
          <a:p>
            <a:pPr>
              <a:defRPr sz="1400"/>
            </a:pPr>
            <a:endParaRPr lang="ru-RU"/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compatLnSpc="0"/>
          <a:lstStyle>
            <a:lvl1pPr algn="r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 sz="1400"/>
            </a:pPr>
            <a:fld id="{84FD26C7-06FD-445F-A5A5-2ED8AE7E9C4D}" type="slidenum">
              <a:rPr/>
              <a:pPr>
                <a:defRPr sz="1400"/>
              </a:pPr>
              <a:t>‹#›</a:t>
            </a:fld>
            <a:endParaRPr lang="ru-RU">
              <a:latin typeface="Arial" pitchFamily="18"/>
              <a:ea typeface="Andale Sans UI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1989432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lvl="0"/>
            <a:endParaRPr lang="x-none" noProof="0"/>
          </a:p>
        </p:txBody>
      </p:sp>
      <p:sp>
        <p:nvSpPr>
          <p:cNvPr id="4" name="Верхний колонтитул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1363" cy="5349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Дата 4"/>
          <p:cNvSpPr txBox="1">
            <a:spLocks noGrp="1"/>
          </p:cNvSpPr>
          <p:nvPr>
            <p:ph type="dt" idx="1"/>
          </p:nvPr>
        </p:nvSpPr>
        <p:spPr>
          <a:xfrm>
            <a:off x="4278313" y="0"/>
            <a:ext cx="3281362" cy="5349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10156825"/>
            <a:ext cx="3281363" cy="5349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rtl="0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algn="r" rtl="0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>
              <a:defRPr/>
            </a:pPr>
            <a:fld id="{E0FAB9E1-0777-44C4-81E3-45EDF5538C5F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340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5900" indent="-215900" algn="l" rtl="0" eaLnBrk="0" fontAlgn="base" hangingPunct="0">
      <a:spcBef>
        <a:spcPct val="30000"/>
      </a:spcBef>
      <a:spcAft>
        <a:spcPct val="0"/>
      </a:spcAft>
      <a:defRPr lang="x-none" sz="2000" kern="1200">
        <a:solidFill>
          <a:schemeClr val="tx1"/>
        </a:solidFill>
        <a:latin typeface="Arial" pitchFamily="18"/>
        <a:cs typeface="Tahoma" pitchFamily="2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Tahoma" pitchFamily="34" charset="0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Tahoma" pitchFamily="34" charset="0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Tahoma" pitchFamily="34" charset="0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Tahoma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>
          <a:solidFill>
            <a:srgbClr val="99CCFF"/>
          </a:solidFill>
          <a:ln w="25400">
            <a:solidFill>
              <a:srgbClr val="000000"/>
            </a:solidFill>
          </a:ln>
        </p:spPr>
      </p:sp>
      <p:sp>
        <p:nvSpPr>
          <p:cNvPr id="16386" name="Заметки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lang="ru-RU" smtClean="0">
              <a:solidFill>
                <a:srgbClr val="000000"/>
              </a:solidFill>
              <a:latin typeface="Arial" charset="0"/>
              <a:cs typeface="Tahoma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>
          <a:solidFill>
            <a:srgbClr val="99CCFF"/>
          </a:solidFill>
          <a:ln w="25400">
            <a:solidFill>
              <a:srgbClr val="000000"/>
            </a:solidFill>
          </a:ln>
        </p:spPr>
      </p:sp>
      <p:sp>
        <p:nvSpPr>
          <p:cNvPr id="18434" name="Заметки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lang="ru-RU" smtClean="0">
              <a:solidFill>
                <a:srgbClr val="000000"/>
              </a:solidFill>
              <a:latin typeface="Arial" charset="0"/>
              <a:cs typeface="Tahoma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/>
          </p:cNvSpPr>
          <p:nvPr>
            <p:ph type="sldImg"/>
          </p:nvPr>
        </p:nvSpPr>
        <p:spPr>
          <a:solidFill>
            <a:srgbClr val="99CCFF"/>
          </a:solidFill>
          <a:ln w="25400">
            <a:solidFill>
              <a:srgbClr val="000000"/>
            </a:solidFill>
          </a:ln>
        </p:spPr>
      </p:sp>
      <p:sp>
        <p:nvSpPr>
          <p:cNvPr id="20482" name="Заметки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lang="ru-RU" smtClean="0">
              <a:solidFill>
                <a:srgbClr val="000000"/>
              </a:solidFill>
              <a:latin typeface="Arial" charset="0"/>
              <a:cs typeface="Tahoma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>
          <a:solidFill>
            <a:srgbClr val="99CCFF"/>
          </a:solidFill>
          <a:ln w="25400">
            <a:solidFill>
              <a:srgbClr val="000000"/>
            </a:solidFill>
          </a:ln>
        </p:spPr>
      </p:sp>
      <p:sp>
        <p:nvSpPr>
          <p:cNvPr id="22530" name="Заметки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lang="ru-RU" smtClean="0">
              <a:solidFill>
                <a:srgbClr val="000000"/>
              </a:solidFill>
              <a:latin typeface="Arial" charset="0"/>
              <a:cs typeface="Tahoma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5141358"/>
            <a:ext cx="1008844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756047" y="1931918"/>
            <a:ext cx="8568531" cy="2016973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53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756047" y="3981128"/>
            <a:ext cx="8568531" cy="1322451"/>
          </a:xfrm>
        </p:spPr>
        <p:txBody>
          <a:bodyPr lIns="50397" rIns="50397"/>
          <a:lstStyle>
            <a:lvl1pPr marL="0" marR="70556" indent="0" algn="r">
              <a:buNone/>
              <a:defRPr>
                <a:solidFill>
                  <a:schemeClr val="tx2"/>
                </a:solidFill>
              </a:defRPr>
            </a:lvl1pPr>
            <a:lvl2pPr marL="503972" indent="0" algn="ctr">
              <a:buNone/>
            </a:lvl2pPr>
            <a:lvl3pPr marL="1007943" indent="0" algn="ctr">
              <a:buNone/>
            </a:lvl3pPr>
            <a:lvl4pPr marL="1511915" indent="0" algn="ctr">
              <a:buNone/>
            </a:lvl4pPr>
            <a:lvl5pPr marL="2015886" indent="0" algn="ctr">
              <a:buNone/>
            </a:lvl5pPr>
            <a:lvl6pPr marL="2519858" indent="0" algn="ctr">
              <a:buNone/>
            </a:lvl6pPr>
            <a:lvl7pPr marL="3023829" indent="0" algn="ctr">
              <a:buNone/>
            </a:lvl7pPr>
            <a:lvl8pPr marL="3527801" indent="0" algn="ctr">
              <a:buNone/>
            </a:lvl8pPr>
            <a:lvl9pPr marL="4031772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4150" y="5459765"/>
            <a:ext cx="10084776" cy="2107723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x-none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x-none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8839A71F-89F1-4092-B580-2CBD7E877F08}" type="slidenum">
              <a:rPr lang="x-none" smtClean="0"/>
              <a:pPr>
                <a:defRPr/>
              </a:pPr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4031" y="1632891"/>
            <a:ext cx="9072563" cy="483483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x-non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x-non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93C0D14-7D0E-485A-890A-CD376E6162C5}" type="slidenum">
              <a:rPr lang="x-none" smtClean="0"/>
              <a:pPr>
                <a:defRPr/>
              </a:pPr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545049" y="302740"/>
            <a:ext cx="1959537" cy="6164983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4031" y="302741"/>
            <a:ext cx="6972432" cy="616498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x-non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x-non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F98D6C9-BFA1-4367-9D9D-75B243F86B6A}" type="slidenum">
              <a:rPr lang="x-none" smtClean="0"/>
              <a:pPr>
                <a:defRPr/>
              </a:pPr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x-non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x-non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2E9AD83-11D0-463C-964F-A1579B6662A3}" type="slidenum">
              <a:rPr lang="x-none" smtClean="0"/>
              <a:pPr>
                <a:defRPr/>
              </a:pPr>
              <a:t>‹#›</a:t>
            </a:fld>
            <a:endParaRPr lang="x-none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370" y="1168136"/>
            <a:ext cx="8568531" cy="2015913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53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24518" y="3231669"/>
            <a:ext cx="5040313" cy="1603745"/>
          </a:xfrm>
        </p:spPr>
        <p:txBody>
          <a:bodyPr lIns="100794" rIns="100794" anchor="t"/>
          <a:lstStyle>
            <a:lvl1pPr marL="0" indent="0" algn="l">
              <a:buNone/>
              <a:defRPr sz="2500">
                <a:solidFill>
                  <a:schemeClr val="tx1"/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x-non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x-non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42EB18D-7534-43FD-9A64-287FEC1737C9}" type="slidenum">
              <a:rPr lang="x-none" smtClean="0"/>
              <a:pPr>
                <a:defRPr/>
              </a:pPr>
              <a:t>‹#›</a:t>
            </a:fld>
            <a:endParaRPr lang="x-none"/>
          </a:p>
        </p:txBody>
      </p:sp>
      <p:sp>
        <p:nvSpPr>
          <p:cNvPr id="7" name="Нашивка 6"/>
          <p:cNvSpPr/>
          <p:nvPr/>
        </p:nvSpPr>
        <p:spPr>
          <a:xfrm>
            <a:off x="4009187" y="3312976"/>
            <a:ext cx="201613" cy="251989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803676" y="3312976"/>
            <a:ext cx="201613" cy="251989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4031" y="1632890"/>
            <a:ext cx="4452276" cy="498903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24318" y="1632890"/>
            <a:ext cx="4452276" cy="498903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C3D3E8F-2185-4C14-ABAC-CC31789E7633}" type="slidenum">
              <a:rPr lang="x-none" smtClean="0"/>
              <a:pPr>
                <a:defRPr/>
              </a:pPr>
              <a:t>‹#›</a:t>
            </a:fld>
            <a:endParaRPr lang="x-none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31" y="300987"/>
            <a:ext cx="9072563" cy="1259946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031" y="5963744"/>
            <a:ext cx="4454027" cy="839964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201589" anchor="ctr"/>
          <a:lstStyle>
            <a:lvl1pPr marL="0" indent="0">
              <a:buNone/>
              <a:defRPr sz="2600" b="0">
                <a:solidFill>
                  <a:schemeClr val="bg1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120819" y="5963744"/>
            <a:ext cx="4455776" cy="839964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201589" anchor="ctr"/>
          <a:lstStyle>
            <a:lvl1pPr marL="0" indent="0">
              <a:buNone/>
              <a:defRPr sz="2600" b="0">
                <a:solidFill>
                  <a:schemeClr val="bg1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504031" y="1592067"/>
            <a:ext cx="4454027" cy="4345064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20818" y="1592067"/>
            <a:ext cx="4455776" cy="4345064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x-none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x-none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670520C-B733-4D56-A571-70EBC9CFC6BF}" type="slidenum">
              <a:rPr lang="x-none" smtClean="0"/>
              <a:pPr>
                <a:defRPr/>
              </a:pPr>
              <a:t>‹#›</a:t>
            </a:fld>
            <a:endParaRPr lang="x-non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x-none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x-none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0774992-6BD2-4144-9740-68948970B717}" type="slidenum">
              <a:rPr lang="x-none" smtClean="0"/>
              <a:pPr>
                <a:defRPr/>
              </a:pPr>
              <a:t>‹#›</a:t>
            </a:fld>
            <a:endParaRPr lang="x-none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x-none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x-none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15E52BD-5B94-4559-A94F-7DE244C9288B}" type="slidenum">
              <a:rPr lang="x-none" smtClean="0"/>
              <a:pPr>
                <a:defRPr/>
              </a:pPr>
              <a:t>‹#›</a:t>
            </a:fld>
            <a:endParaRPr lang="x-none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8063" y="5375769"/>
            <a:ext cx="8248138" cy="503978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8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872302" y="5903008"/>
            <a:ext cx="4381712" cy="1007957"/>
          </a:xfrm>
        </p:spPr>
        <p:txBody>
          <a:bodyPr/>
          <a:lstStyle>
            <a:lvl1pPr marL="0" indent="0" algn="r">
              <a:buNone/>
              <a:defRPr sz="1800"/>
            </a:lvl1pPr>
            <a:lvl2pPr>
              <a:buNone/>
              <a:defRPr sz="13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008063" y="302387"/>
            <a:ext cx="8245951" cy="5039783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7416086" y="7063571"/>
            <a:ext cx="2116931" cy="403183"/>
          </a:xfrm>
        </p:spPr>
        <p:txBody>
          <a:bodyPr/>
          <a:lstStyle>
            <a:extLst/>
          </a:lstStyle>
          <a:p>
            <a:pPr>
              <a:defRPr/>
            </a:pPr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FF48D74-B2AF-4C5A-B805-7F55EF661D72}" type="slidenum">
              <a:rPr lang="x-none" smtClean="0"/>
              <a:pPr>
                <a:defRPr/>
              </a:pPr>
              <a:t>‹#›</a:t>
            </a:fld>
            <a:endParaRPr lang="x-non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58129" y="6000343"/>
            <a:ext cx="7896490" cy="714556"/>
          </a:xfrm>
          <a:noFill/>
        </p:spPr>
        <p:txBody>
          <a:bodyPr lIns="100794" tIns="0" rIns="100794" anchor="t"/>
          <a:lstStyle>
            <a:lvl1pPr marL="0" marR="20159" indent="0" algn="r">
              <a:buNone/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2016" y="209405"/>
            <a:ext cx="9576594" cy="4838192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5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828726" y="7063572"/>
            <a:ext cx="2591463" cy="40248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9FA62072-286B-4BDB-9066-3B2CCA56B961}" type="slidenum">
              <a:rPr lang="x-none" smtClean="0"/>
              <a:pPr>
                <a:defRPr/>
              </a:pPr>
              <a:t>‹#›</a:t>
            </a:fld>
            <a:endParaRPr lang="x-none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016" y="5362896"/>
            <a:ext cx="8902603" cy="62024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3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50414" y="6553191"/>
            <a:ext cx="5446695" cy="101531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535470" y="6546660"/>
            <a:ext cx="4068466" cy="102895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661" y="6383784"/>
            <a:ext cx="3750815" cy="1191457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100794" tIns="50397" rIns="100794" bIns="50397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10183" y="6379910"/>
            <a:ext cx="3754337" cy="1195331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9551582" y="5498831"/>
            <a:ext cx="201613" cy="251989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9346071" y="5498831"/>
            <a:ext cx="201613" cy="251989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550414" y="6553191"/>
            <a:ext cx="5446695" cy="101531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535470" y="6546660"/>
            <a:ext cx="4068466" cy="102895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661" y="6383784"/>
            <a:ext cx="3750815" cy="1191457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100794" tIns="50397" rIns="100794" bIns="50397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10183" y="6379910"/>
            <a:ext cx="3754337" cy="1195331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  <a:prstGeom prst="rect">
            <a:avLst/>
          </a:prstGeom>
        </p:spPr>
        <p:txBody>
          <a:bodyPr vert="horz" lIns="100794" tIns="50397" rIns="100794" bIns="50397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504031" y="1632890"/>
            <a:ext cx="9072563" cy="4989036"/>
          </a:xfrm>
          <a:prstGeom prst="rect">
            <a:avLst/>
          </a:prstGeom>
        </p:spPr>
        <p:txBody>
          <a:bodyPr vert="horz" lIns="100794" tIns="50397" rIns="100794" bIns="50397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7416086" y="7063571"/>
            <a:ext cx="2116931" cy="403183"/>
          </a:xfrm>
          <a:prstGeom prst="rect">
            <a:avLst/>
          </a:prstGeom>
        </p:spPr>
        <p:txBody>
          <a:bodyPr vert="horz" lIns="100794" tIns="50397" rIns="100794" bIns="50397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x-none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828726" y="7063572"/>
            <a:ext cx="2591463" cy="402483"/>
          </a:xfrm>
          <a:prstGeom prst="rect">
            <a:avLst/>
          </a:prstGeom>
        </p:spPr>
        <p:txBody>
          <a:bodyPr vert="horz" lIns="100794" tIns="50397" rIns="100794" bIns="50397" anchor="b"/>
          <a:lstStyle>
            <a:lvl1pPr algn="r" eaLnBrk="1" latinLnBrk="0" hangingPunct="1">
              <a:defRPr kumimoji="0" sz="11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x-none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9533017" y="7063572"/>
            <a:ext cx="403225" cy="402483"/>
          </a:xfrm>
          <a:prstGeom prst="rect">
            <a:avLst/>
          </a:prstGeom>
        </p:spPr>
        <p:txBody>
          <a:bodyPr vert="horz" lIns="100794" tIns="50397" rIns="100794" bIns="50397" anchor="b"/>
          <a:lstStyle>
            <a:lvl1pPr algn="r" eaLnBrk="1" latinLnBrk="0" hangingPunct="1">
              <a:defRPr kumimoji="0" sz="11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1DAD10D2-6E81-476F-AE94-8AA5F2BCC491}" type="slidenum">
              <a:rPr lang="x-none" smtClean="0"/>
              <a:pPr>
                <a:defRPr/>
              </a:pPr>
              <a:t>‹#›</a:t>
            </a:fld>
            <a:endParaRPr 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403177" indent="-282224" algn="l" rtl="0" eaLnBrk="1" latinLnBrk="0" hangingPunct="1">
        <a:spcBef>
          <a:spcPts val="441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01" indent="-251986" algn="l" rtl="0" eaLnBrk="1" latinLnBrk="0" hangingPunct="1">
        <a:spcBef>
          <a:spcPts val="357"/>
        </a:spcBef>
        <a:buClr>
          <a:schemeClr val="accent1"/>
        </a:buClr>
        <a:buFont typeface="Verdana"/>
        <a:buChar char="◦"/>
        <a:defRPr kumimoji="0"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947467" indent="-251986" algn="l" rtl="0" eaLnBrk="1" latinLnBrk="0" hangingPunct="1">
        <a:spcBef>
          <a:spcPts val="386"/>
        </a:spcBef>
        <a:buClr>
          <a:schemeClr val="accent2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259929" indent="-251986" algn="l" rtl="0" eaLnBrk="1" latinLnBrk="0" hangingPunct="1">
        <a:spcBef>
          <a:spcPts val="386"/>
        </a:spcBef>
        <a:buClr>
          <a:schemeClr val="accent2"/>
        </a:buClr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511915" indent="-251986" algn="l" rtl="0" eaLnBrk="1" latinLnBrk="0" hangingPunct="1">
        <a:spcBef>
          <a:spcPts val="386"/>
        </a:spcBef>
        <a:buClr>
          <a:schemeClr val="accent2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3900" indent="-251986" algn="l" rtl="0" eaLnBrk="1" latinLnBrk="0" hangingPunct="1">
        <a:spcBef>
          <a:spcPts val="386"/>
        </a:spcBef>
        <a:buClr>
          <a:schemeClr val="accent3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015886" indent="-251986" algn="l" rtl="0" eaLnBrk="1" latinLnBrk="0" hangingPunct="1">
        <a:spcBef>
          <a:spcPts val="386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267872" indent="-251986" algn="l" rtl="0" eaLnBrk="1" latinLnBrk="0" hangingPunct="1">
        <a:spcBef>
          <a:spcPts val="386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519858" indent="-251986" algn="l" rtl="0" eaLnBrk="1" latinLnBrk="0" hangingPunct="1">
        <a:spcBef>
          <a:spcPts val="386"/>
        </a:spcBef>
        <a:buClr>
          <a:schemeClr val="accent3"/>
        </a:buClr>
        <a:buFont typeface="Wingdings 2"/>
        <a:buChar char="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Подзаголовок 1"/>
          <p:cNvSpPr>
            <a:spLocks noGrp="1"/>
          </p:cNvSpPr>
          <p:nvPr>
            <p:ph type="subTitle" idx="4294967295"/>
          </p:nvPr>
        </p:nvSpPr>
        <p:spPr>
          <a:xfrm>
            <a:off x="0" y="2843213"/>
            <a:ext cx="9001125" cy="3729037"/>
          </a:xfrm>
        </p:spPr>
        <p:txBody>
          <a:bodyPr anchor="ctr"/>
          <a:lstStyle/>
          <a:p>
            <a:pPr algn="ctr" eaLnBrk="1" hangingPunct="1">
              <a:lnSpc>
                <a:spcPct val="90000"/>
              </a:lnSpc>
              <a:buSzPct val="45000"/>
              <a:buFont typeface="StarSymbol"/>
              <a:buNone/>
            </a:pPr>
            <a:r>
              <a:rPr lang="ru-RU" sz="3300" smtClean="0"/>
              <a:t>Значение физической активности для профилактики инсульта</a:t>
            </a:r>
          </a:p>
          <a:p>
            <a:pPr algn="ctr" eaLnBrk="1" hangingPunct="1">
              <a:lnSpc>
                <a:spcPct val="90000"/>
              </a:lnSpc>
              <a:buSzPct val="45000"/>
              <a:buFont typeface="StarSymbol"/>
              <a:buNone/>
            </a:pPr>
            <a:endParaRPr lang="ru-RU" sz="1800" smtClean="0"/>
          </a:p>
          <a:p>
            <a:pPr algn="ctr" eaLnBrk="1" hangingPunct="1">
              <a:lnSpc>
                <a:spcPct val="90000"/>
              </a:lnSpc>
              <a:buSzPct val="45000"/>
              <a:buFont typeface="StarSymbol"/>
              <a:buNone/>
            </a:pPr>
            <a:endParaRPr lang="ru-RU" sz="1800" smtClean="0"/>
          </a:p>
          <a:p>
            <a:pPr algn="ctr" eaLnBrk="1" hangingPunct="1">
              <a:lnSpc>
                <a:spcPct val="90000"/>
              </a:lnSpc>
              <a:buSzPct val="45000"/>
              <a:buFont typeface="StarSymbol"/>
              <a:buNone/>
            </a:pPr>
            <a:endParaRPr lang="ru-RU" sz="1800" smtClean="0"/>
          </a:p>
          <a:p>
            <a:pPr algn="r" eaLnBrk="1" hangingPunct="1">
              <a:lnSpc>
                <a:spcPct val="90000"/>
              </a:lnSpc>
              <a:buSzPct val="45000"/>
              <a:buFont typeface="StarSymbol"/>
              <a:buNone/>
            </a:pPr>
            <a:endParaRPr lang="ru-RU" sz="1800" smtClean="0"/>
          </a:p>
          <a:p>
            <a:pPr algn="r" eaLnBrk="1" hangingPunct="1">
              <a:lnSpc>
                <a:spcPct val="90000"/>
              </a:lnSpc>
              <a:buSzPct val="45000"/>
              <a:buFont typeface="StarSymbol"/>
              <a:buNone/>
            </a:pPr>
            <a:endParaRPr lang="ru-RU" sz="1800" smtClean="0"/>
          </a:p>
          <a:p>
            <a:pPr algn="r" eaLnBrk="1" hangingPunct="1">
              <a:lnSpc>
                <a:spcPct val="90000"/>
              </a:lnSpc>
              <a:buSzPct val="45000"/>
              <a:buFont typeface="StarSymbol"/>
              <a:buNone/>
            </a:pPr>
            <a:endParaRPr lang="ru-RU" sz="1800" smtClean="0"/>
          </a:p>
          <a:p>
            <a:pPr algn="r" eaLnBrk="1" hangingPunct="1">
              <a:lnSpc>
                <a:spcPct val="90000"/>
              </a:lnSpc>
              <a:buSzPct val="45000"/>
              <a:buFont typeface="StarSymbol"/>
              <a:buNone/>
            </a:pPr>
            <a:r>
              <a:rPr lang="ru-RU" sz="1800" smtClean="0"/>
              <a:t>Заведующая отделением реабилитации, врач ЛФК Чаркина Ю.В.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5900" y="395288"/>
            <a:ext cx="1814513" cy="203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3238" y="755502"/>
            <a:ext cx="8401050" cy="2232247"/>
          </a:xfrm>
        </p:spPr>
        <p:txBody>
          <a:bodyPr/>
          <a:lstStyle/>
          <a:p>
            <a:pPr algn="ctr"/>
            <a:r>
              <a:rPr lang="ru-RU" sz="3200" spc="-66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ХОДЬБА </a:t>
            </a:r>
            <a:r>
              <a:rPr lang="ru-RU" sz="3200" spc="-66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ЯВЛЯЕТСЯ НАИБОЛЕЕ ЕСТЕСТВЕННЫМ ФИЗИОЛОГИЧЕСКИМ СОСТОЯНИЕМ ЧЕЛОВЕЧЕСКОГО ОРГАНИЗМА. </a:t>
            </a:r>
          </a:p>
          <a:p>
            <a:endParaRPr lang="ru-RU" sz="1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008" y="2915741"/>
            <a:ext cx="49530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6193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3"/>
          <p:cNvSpPr>
            <a:spLocks noGrp="1"/>
          </p:cNvSpPr>
          <p:nvPr>
            <p:ph idx="1"/>
          </p:nvPr>
        </p:nvSpPr>
        <p:spPr>
          <a:xfrm>
            <a:off x="215776" y="539750"/>
            <a:ext cx="9505056" cy="2952055"/>
          </a:xfrm>
        </p:spPr>
        <p:txBody>
          <a:bodyPr/>
          <a:lstStyle/>
          <a:p>
            <a:pPr algn="ctr"/>
            <a:r>
              <a:rPr lang="ru-RU" sz="2800" spc="-66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ИМЕННО </a:t>
            </a:r>
            <a:r>
              <a:rPr lang="ru-RU" sz="2800" spc="-66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ПРИ ХОДЬБЕ ОСОБЕННО НА СВЕЖЕМ ВОЗДУХЕ НАИБОЛЕЕ ОПТИМАЛЬНО РАБОТАЕТ СЕРДЕЧНО-СОСУДИСТАЯ </a:t>
            </a:r>
            <a:r>
              <a:rPr lang="ru-RU" sz="3200" spc="-66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СИСТЕМА</a:t>
            </a:r>
            <a:r>
              <a:rPr lang="ru-RU" sz="2800" spc="-66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960" y="2699717"/>
            <a:ext cx="6096000" cy="3730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7944" y="2195661"/>
            <a:ext cx="5867580" cy="458133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9138" y="501650"/>
            <a:ext cx="8137598" cy="901923"/>
          </a:xfrm>
        </p:spPr>
        <p:txBody>
          <a:bodyPr>
            <a:noAutofit/>
          </a:bodyPr>
          <a:lstStyle/>
          <a:p>
            <a:pPr algn="ctr" defTabSz="1007943" eaLnBrk="1" fontAlgn="auto" hangingPunct="1">
              <a:spcAft>
                <a:spcPts val="0"/>
              </a:spcAft>
              <a:defRPr/>
            </a:pPr>
            <a:r>
              <a:rPr lang="ru-RU" sz="2800" dirty="0" smtClean="0"/>
              <a:t>Силовые упражнения </a:t>
            </a:r>
            <a:r>
              <a:rPr lang="ru-RU" sz="2800" dirty="0" smtClean="0"/>
              <a:t>опасны</a:t>
            </a:r>
            <a:endParaRPr lang="ru-RU" sz="28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439863" y="2124075"/>
            <a:ext cx="6840537" cy="5254625"/>
          </a:xfrm>
          <a:prstGeom prst="line">
            <a:avLst/>
          </a:prstGeom>
          <a:ln w="139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1079500" y="2124075"/>
            <a:ext cx="6840538" cy="5184775"/>
          </a:xfrm>
          <a:prstGeom prst="line">
            <a:avLst/>
          </a:prstGeom>
          <a:ln w="139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9792" y="467470"/>
            <a:ext cx="9289032" cy="4032448"/>
          </a:xfrm>
        </p:spPr>
        <p:txBody>
          <a:bodyPr>
            <a:normAutofit lnSpcReduction="10000"/>
          </a:bodyPr>
          <a:lstStyle/>
          <a:p>
            <a:r>
              <a:rPr lang="ru-RU" sz="3200" dirty="0" smtClean="0"/>
              <a:t>Физическая  тренировка проводится 3-5 раз в неделю не менее 30 минут. </a:t>
            </a:r>
          </a:p>
          <a:p>
            <a:r>
              <a:rPr lang="ru-RU" sz="3200" dirty="0" smtClean="0"/>
              <a:t>В начале тренировки необходимо измерить пульс в покое и рассчитать пиковую ЧСС.</a:t>
            </a:r>
          </a:p>
          <a:p>
            <a:r>
              <a:rPr lang="ru-RU" sz="3200" dirty="0" smtClean="0"/>
              <a:t>ЧСС пиковая-это наибольшая ЧСС, которая не может быть превышена в процессе тренировки.</a:t>
            </a:r>
            <a:endParaRPr lang="ru-RU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232" y="4050135"/>
            <a:ext cx="4392488" cy="3297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2986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168275"/>
            <a:ext cx="9145586" cy="6923930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>
              <a:defRPr/>
            </a:pPr>
            <a:r>
              <a:rPr lang="ru-RU" sz="3200" cap="none" dirty="0" smtClean="0"/>
              <a:t>Формула расчета физической нагрузки</a:t>
            </a:r>
            <a:br>
              <a:rPr lang="ru-RU" sz="3200" cap="none" dirty="0" smtClean="0"/>
            </a:br>
            <a:r>
              <a:rPr lang="ru-RU" sz="3200" cap="none" dirty="0" smtClean="0"/>
              <a:t/>
            </a:r>
            <a:br>
              <a:rPr lang="ru-RU" sz="3200" cap="none" dirty="0" smtClean="0"/>
            </a:br>
            <a:r>
              <a:rPr lang="ru-RU" sz="3200" cap="none" dirty="0" smtClean="0">
                <a:solidFill>
                  <a:schemeClr val="tx1"/>
                </a:solidFill>
              </a:rPr>
              <a:t>РС = ЧСС </a:t>
            </a:r>
            <a:r>
              <a:rPr lang="en-US" sz="3200" cap="none" dirty="0" smtClean="0">
                <a:solidFill>
                  <a:schemeClr val="tx1"/>
                </a:solidFill>
              </a:rPr>
              <a:t>max – </a:t>
            </a:r>
            <a:r>
              <a:rPr lang="ru-RU" sz="3200" cap="none" dirty="0" smtClean="0">
                <a:solidFill>
                  <a:schemeClr val="tx1"/>
                </a:solidFill>
              </a:rPr>
              <a:t>Ч</a:t>
            </a:r>
            <a:r>
              <a:rPr lang="en-US" sz="3200" cap="none" dirty="0" smtClean="0">
                <a:solidFill>
                  <a:schemeClr val="tx1"/>
                </a:solidFill>
              </a:rPr>
              <a:t>CC </a:t>
            </a:r>
            <a:r>
              <a:rPr lang="ru-RU" sz="3200" cap="none" dirty="0" smtClean="0">
                <a:solidFill>
                  <a:schemeClr val="tx1"/>
                </a:solidFill>
              </a:rPr>
              <a:t>покоя</a:t>
            </a:r>
            <a:br>
              <a:rPr lang="ru-RU" sz="3200" cap="none" dirty="0" smtClean="0">
                <a:solidFill>
                  <a:schemeClr val="tx1"/>
                </a:solidFill>
              </a:rPr>
            </a:br>
            <a:r>
              <a:rPr lang="ru-RU" sz="3200" cap="none" dirty="0" smtClean="0">
                <a:solidFill>
                  <a:schemeClr val="tx1"/>
                </a:solidFill>
              </a:rPr>
              <a:t/>
            </a:r>
            <a:br>
              <a:rPr lang="ru-RU" sz="3200" cap="none" dirty="0" smtClean="0">
                <a:solidFill>
                  <a:schemeClr val="tx1"/>
                </a:solidFill>
              </a:rPr>
            </a:br>
            <a:r>
              <a:rPr lang="ru-RU" sz="3200" cap="none" dirty="0" smtClean="0">
                <a:solidFill>
                  <a:schemeClr val="tx1"/>
                </a:solidFill>
              </a:rPr>
              <a:t>ЧСС </a:t>
            </a:r>
            <a:r>
              <a:rPr lang="en-US" sz="3200" cap="none" dirty="0" smtClean="0">
                <a:solidFill>
                  <a:schemeClr val="tx1"/>
                </a:solidFill>
              </a:rPr>
              <a:t>max</a:t>
            </a:r>
            <a:r>
              <a:rPr lang="ru-RU" sz="3200" cap="none" dirty="0" smtClean="0">
                <a:solidFill>
                  <a:schemeClr val="tx1"/>
                </a:solidFill>
              </a:rPr>
              <a:t> = 190 – возраст</a:t>
            </a:r>
            <a:br>
              <a:rPr lang="ru-RU" sz="3200" cap="none" dirty="0" smtClean="0">
                <a:solidFill>
                  <a:schemeClr val="tx1"/>
                </a:solidFill>
              </a:rPr>
            </a:br>
            <a:r>
              <a:rPr lang="ru-RU" sz="3200" cap="none" dirty="0" smtClean="0">
                <a:solidFill>
                  <a:schemeClr val="tx1"/>
                </a:solidFill>
              </a:rPr>
              <a:t/>
            </a:r>
            <a:br>
              <a:rPr lang="ru-RU" sz="3200" cap="none" dirty="0" smtClean="0">
                <a:solidFill>
                  <a:schemeClr val="tx1"/>
                </a:solidFill>
              </a:rPr>
            </a:br>
            <a:r>
              <a:rPr lang="ru-RU" sz="3200" cap="none" dirty="0" smtClean="0">
                <a:solidFill>
                  <a:schemeClr val="tx1"/>
                </a:solidFill>
              </a:rPr>
              <a:t>ЧСС пиковая без патологии ССС = ЧСС покоя + 50-70% от РС</a:t>
            </a:r>
            <a:br>
              <a:rPr lang="ru-RU" sz="3200" cap="none" dirty="0" smtClean="0">
                <a:solidFill>
                  <a:schemeClr val="tx1"/>
                </a:solidFill>
              </a:rPr>
            </a:br>
            <a:r>
              <a:rPr lang="ru-RU" sz="3200" cap="none" dirty="0" smtClean="0">
                <a:solidFill>
                  <a:schemeClr val="tx1"/>
                </a:solidFill>
              </a:rPr>
              <a:t/>
            </a:r>
            <a:br>
              <a:rPr lang="ru-RU" sz="3200" cap="none" dirty="0" smtClean="0">
                <a:solidFill>
                  <a:schemeClr val="tx1"/>
                </a:solidFill>
              </a:rPr>
            </a:br>
            <a:r>
              <a:rPr lang="ru-RU" sz="3200" cap="none" dirty="0" smtClean="0">
                <a:solidFill>
                  <a:schemeClr val="tx1"/>
                </a:solidFill>
              </a:rPr>
              <a:t/>
            </a:r>
            <a:br>
              <a:rPr lang="ru-RU" sz="3200" cap="none" dirty="0" smtClean="0">
                <a:solidFill>
                  <a:schemeClr val="tx1"/>
                </a:solidFill>
              </a:rPr>
            </a:br>
            <a:r>
              <a:rPr lang="ru-RU" sz="3200" cap="none" dirty="0" smtClean="0">
                <a:solidFill>
                  <a:schemeClr val="tx1"/>
                </a:solidFill>
              </a:rPr>
              <a:t>ЧСС пиковая с патологией ССС = </a:t>
            </a:r>
            <a:br>
              <a:rPr lang="ru-RU" sz="3200" cap="none" dirty="0" smtClean="0">
                <a:solidFill>
                  <a:schemeClr val="tx1"/>
                </a:solidFill>
              </a:rPr>
            </a:br>
            <a:r>
              <a:rPr lang="ru-RU" sz="3200" cap="none" dirty="0" smtClean="0">
                <a:solidFill>
                  <a:schemeClr val="tx1"/>
                </a:solidFill>
              </a:rPr>
              <a:t> ЧСС покоя + 40-50% от РС</a:t>
            </a: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3600450" y="36353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1006475"/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3238" y="611486"/>
            <a:ext cx="9073578" cy="6141740"/>
          </a:xfrm>
        </p:spPr>
        <p:txBody>
          <a:bodyPr/>
          <a:lstStyle/>
          <a:p>
            <a:r>
              <a:rPr lang="ru-RU" dirty="0" smtClean="0"/>
              <a:t>Пример:</a:t>
            </a:r>
          </a:p>
          <a:p>
            <a:r>
              <a:rPr lang="ru-RU" dirty="0" smtClean="0"/>
              <a:t>П., 50 лет, без патологии ССС, ЧСС покоя 70 уд/мин.</a:t>
            </a:r>
          </a:p>
          <a:p>
            <a:r>
              <a:rPr lang="ru-RU" dirty="0" smtClean="0"/>
              <a:t>РС=(190-50)-70,  РС=70уд</a:t>
            </a:r>
          </a:p>
          <a:p>
            <a:r>
              <a:rPr lang="ru-RU" dirty="0" smtClean="0"/>
              <a:t>50-70% от РС= 35-49 уд</a:t>
            </a:r>
          </a:p>
          <a:p>
            <a:r>
              <a:rPr lang="ru-RU" dirty="0" smtClean="0"/>
              <a:t>ЧСС пиковая=70+35, 105 уд (50% от РС)</a:t>
            </a:r>
          </a:p>
          <a:p>
            <a:r>
              <a:rPr lang="ru-RU" dirty="0" smtClean="0"/>
              <a:t>ЧСС пиковая =70+49, 119 уд (70% от РС)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41637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Группа 20"/>
          <p:cNvGrpSpPr/>
          <p:nvPr/>
        </p:nvGrpSpPr>
        <p:grpSpPr>
          <a:xfrm>
            <a:off x="830262" y="412750"/>
            <a:ext cx="8420100" cy="6734175"/>
            <a:chOff x="0" y="0"/>
            <a:chExt cx="8420100" cy="6734175"/>
          </a:xfrm>
        </p:grpSpPr>
        <p:sp>
          <p:nvSpPr>
            <p:cNvPr id="22" name="Равнобедренный треугольник 21"/>
            <p:cNvSpPr/>
            <p:nvPr/>
          </p:nvSpPr>
          <p:spPr>
            <a:xfrm>
              <a:off x="0" y="0"/>
              <a:ext cx="8420100" cy="6734175"/>
            </a:xfrm>
            <a:prstGeom prst="triangle">
              <a:avLst/>
            </a:prstGeom>
            <a:solidFill>
              <a:srgbClr val="FFC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100">
                  <a:effectLst/>
                  <a:ea typeface="Calibri"/>
                  <a:cs typeface="Times New Roman"/>
                </a:rPr>
                <a:t> </a:t>
              </a:r>
            </a:p>
          </p:txBody>
        </p:sp>
        <p:cxnSp>
          <p:nvCxnSpPr>
            <p:cNvPr id="23" name="Прямая соединительная линия 22"/>
            <p:cNvCxnSpPr/>
            <p:nvPr/>
          </p:nvCxnSpPr>
          <p:spPr>
            <a:xfrm>
              <a:off x="2409825" y="2857500"/>
              <a:ext cx="35814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Поле 5"/>
            <p:cNvSpPr txBox="1"/>
            <p:nvPr/>
          </p:nvSpPr>
          <p:spPr>
            <a:xfrm>
              <a:off x="3333750" y="819150"/>
              <a:ext cx="1743075" cy="137160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400" b="1">
                  <a:effectLst/>
                  <a:ea typeface="Calibri"/>
                  <a:cs typeface="Times New Roman"/>
                </a:rPr>
                <a:t>Сократить пребывание в  положении сидя более 30 мин во время:</a:t>
              </a:r>
              <a:endParaRPr lang="ru-RU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25" name="Поле 6"/>
            <p:cNvSpPr txBox="1"/>
            <p:nvPr/>
          </p:nvSpPr>
          <p:spPr>
            <a:xfrm>
              <a:off x="2933700" y="2190750"/>
              <a:ext cx="2600325" cy="75247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400" b="1">
                  <a:effectLst/>
                  <a:ea typeface="Calibri"/>
                  <a:cs typeface="Times New Roman"/>
                </a:rPr>
                <a:t>просмотра телевизора, вязания.</a:t>
              </a:r>
              <a:endParaRPr lang="ru-RU" sz="1100">
                <a:effectLst/>
                <a:ea typeface="Calibri"/>
                <a:cs typeface="Times New Roman"/>
              </a:endParaRPr>
            </a:p>
          </p:txBody>
        </p:sp>
        <p:cxnSp>
          <p:nvCxnSpPr>
            <p:cNvPr id="26" name="Прямая соединительная линия 25"/>
            <p:cNvCxnSpPr/>
            <p:nvPr/>
          </p:nvCxnSpPr>
          <p:spPr>
            <a:xfrm>
              <a:off x="1266825" y="4714875"/>
              <a:ext cx="588645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Поле 8"/>
            <p:cNvSpPr txBox="1"/>
            <p:nvPr/>
          </p:nvSpPr>
          <p:spPr>
            <a:xfrm>
              <a:off x="2362200" y="3067050"/>
              <a:ext cx="3914775" cy="145732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400" b="1">
                  <a:effectLst/>
                  <a:ea typeface="Calibri"/>
                  <a:cs typeface="Times New Roman"/>
                </a:rPr>
                <a:t>3-5 раз в неделю:</a:t>
              </a:r>
              <a:endParaRPr lang="ru-RU" sz="1100">
                <a:effectLst/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400" b="1">
                  <a:effectLst/>
                  <a:ea typeface="Calibri"/>
                  <a:cs typeface="Times New Roman"/>
                </a:rPr>
                <a:t>Быстрая ходьба, плавание, езда на велосипеде, ходьба на лыжах.</a:t>
              </a:r>
              <a:endParaRPr lang="ru-RU" sz="1100">
                <a:effectLst/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400" b="1">
                  <a:effectLst/>
                  <a:ea typeface="Calibri"/>
                  <a:cs typeface="Times New Roman"/>
                </a:rPr>
                <a:t>Танцы, пешие прогулки</a:t>
              </a:r>
              <a:r>
                <a:rPr lang="ru-RU" sz="1200" b="1">
                  <a:effectLst/>
                  <a:ea typeface="Calibri"/>
                  <a:cs typeface="Times New Roman"/>
                </a:rPr>
                <a:t>.</a:t>
              </a:r>
              <a:endParaRPr lang="ru-RU" sz="1100">
                <a:effectLst/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200" b="1">
                  <a:effectLst/>
                  <a:ea typeface="Calibri"/>
                  <a:cs typeface="Times New Roman"/>
                </a:rPr>
                <a:t> </a:t>
              </a:r>
              <a:endParaRPr lang="ru-RU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28" name="Поле 11"/>
            <p:cNvSpPr txBox="1"/>
            <p:nvPr/>
          </p:nvSpPr>
          <p:spPr>
            <a:xfrm>
              <a:off x="825674" y="4810125"/>
              <a:ext cx="6994351" cy="180022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400" b="1" dirty="0">
                  <a:effectLst/>
                  <a:ea typeface="Calibri"/>
                  <a:cs typeface="Times New Roman"/>
                </a:rPr>
                <a:t>Каждый день:</a:t>
              </a:r>
              <a:endParaRPr lang="ru-RU" sz="1100" dirty="0">
                <a:effectLst/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400" b="1" dirty="0">
                  <a:effectLst/>
                  <a:ea typeface="Calibri"/>
                  <a:cs typeface="Times New Roman"/>
                </a:rPr>
                <a:t>Прогулки с собакой, подъемы и спуски по лестнице (не использовать лифт),</a:t>
              </a:r>
              <a:endParaRPr lang="ru-RU" sz="1100" dirty="0">
                <a:effectLst/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400" b="1" dirty="0">
                  <a:effectLst/>
                  <a:ea typeface="Calibri"/>
                  <a:cs typeface="Times New Roman"/>
                </a:rPr>
                <a:t>Ходить пешком в магазин,</a:t>
              </a:r>
              <a:endParaRPr lang="ru-RU" sz="1100" dirty="0">
                <a:effectLst/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400" b="1" dirty="0">
                  <a:effectLst/>
                  <a:ea typeface="Calibri"/>
                  <a:cs typeface="Times New Roman"/>
                </a:rPr>
                <a:t>Парковать машину подальше от места следования, делать больше шагов в течение дня.</a:t>
              </a:r>
              <a:endParaRPr lang="ru-RU" sz="1100" dirty="0">
                <a:effectLst/>
                <a:ea typeface="Calibri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82843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68" y="0"/>
            <a:ext cx="9691452" cy="7268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648825" cy="2541588"/>
          </a:xfrm>
        </p:spPr>
        <p:txBody>
          <a:bodyPr>
            <a:no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just" defTabSz="1007943" eaLnBrk="1" fontAlgn="auto" hangingPunct="1">
              <a:spcAft>
                <a:spcPts val="0"/>
              </a:spcAft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Arial Narrow" pitchFamily="34" charset="0"/>
              </a:rPr>
              <a:t>Потребность в </a:t>
            </a:r>
            <a:r>
              <a:rPr lang="ru-RU" sz="2800" b="1" dirty="0" smtClean="0">
                <a:solidFill>
                  <a:schemeClr val="tx1"/>
                </a:solidFill>
                <a:latin typeface="Arial Narrow" pitchFamily="34" charset="0"/>
              </a:rPr>
              <a:t>движении важная </a:t>
            </a:r>
            <a:r>
              <a:rPr lang="ru-RU" sz="2800" b="1" dirty="0">
                <a:solidFill>
                  <a:schemeClr val="tx1"/>
                </a:solidFill>
                <a:latin typeface="Arial Narrow" pitchFamily="34" charset="0"/>
              </a:rPr>
              <a:t>биологическая потребность человека, как и потребность в пище и кислороде</a:t>
            </a:r>
            <a:r>
              <a:rPr lang="ru-RU" sz="2800" b="1" dirty="0" smtClean="0">
                <a:solidFill>
                  <a:schemeClr val="tx1"/>
                </a:solidFill>
                <a:latin typeface="Arial Narrow" pitchFamily="34" charset="0"/>
              </a:rPr>
              <a:t>.</a:t>
            </a:r>
            <a:br>
              <a:rPr lang="ru-RU" sz="2800" b="1" dirty="0" smtClean="0">
                <a:solidFill>
                  <a:schemeClr val="tx1"/>
                </a:solidFill>
                <a:latin typeface="Arial Narrow" pitchFamily="34" charset="0"/>
              </a:rPr>
            </a:br>
            <a:r>
              <a:rPr lang="x-none" sz="2800" b="1" smtClean="0">
                <a:solidFill>
                  <a:schemeClr val="tx1"/>
                </a:solidFill>
                <a:latin typeface="Arial Narrow" pitchFamily="34" charset="0"/>
              </a:rPr>
              <a:t>Гиподинамия </a:t>
            </a:r>
            <a:r>
              <a:rPr lang="x-none" sz="2800" b="1">
                <a:solidFill>
                  <a:schemeClr val="tx1"/>
                </a:solidFill>
                <a:latin typeface="Arial Narrow" pitchFamily="34" charset="0"/>
              </a:rPr>
              <a:t>– это нарушение функций </a:t>
            </a:r>
            <a:r>
              <a:rPr lang="x-none" sz="2800" b="1" smtClean="0">
                <a:solidFill>
                  <a:schemeClr val="tx1"/>
                </a:solidFill>
                <a:latin typeface="Arial Narrow" pitchFamily="34" charset="0"/>
              </a:rPr>
              <a:t>организма</a:t>
            </a:r>
            <a:r>
              <a:rPr lang="ru-RU" sz="2800" b="1" dirty="0">
                <a:solidFill>
                  <a:schemeClr val="tx1"/>
                </a:solidFill>
                <a:latin typeface="Arial Narrow" pitchFamily="34" charset="0"/>
              </a:rPr>
              <a:t> при ограничении двигательной </a:t>
            </a:r>
            <a:r>
              <a:rPr lang="ru-RU" sz="2800" b="1" dirty="0" smtClean="0">
                <a:solidFill>
                  <a:schemeClr val="tx1"/>
                </a:solidFill>
                <a:latin typeface="Arial Narrow" pitchFamily="34" charset="0"/>
              </a:rPr>
              <a:t>активности</a:t>
            </a:r>
            <a:r>
              <a:rPr lang="ru-RU" sz="2800" b="1" dirty="0">
                <a:solidFill>
                  <a:schemeClr val="tx1"/>
                </a:solidFill>
                <a:latin typeface="Arial Narrow" pitchFamily="34" charset="0"/>
              </a:rPr>
              <a:t>.</a:t>
            </a:r>
            <a:endParaRPr lang="x-none" sz="2800" b="1">
              <a:solidFill>
                <a:schemeClr val="tx1"/>
              </a:solidFill>
              <a:latin typeface="Arial Narrow" pitchFamily="34" charset="0"/>
            </a:endParaRPr>
          </a:p>
        </p:txBody>
      </p:sp>
      <p:pic>
        <p:nvPicPr>
          <p:cNvPr id="17410" name="Shape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5188" y="3132138"/>
            <a:ext cx="6121400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1008063" y="323850"/>
            <a:ext cx="9072562" cy="1262063"/>
          </a:xfrm>
        </p:spPr>
        <p:txBody>
          <a:bodyPr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defTabSz="1007943" eaLnBrk="1" fontAlgn="auto" hangingPunct="1">
              <a:spcAft>
                <a:spcPts val="0"/>
              </a:spcAft>
              <a:buFont typeface="StarSymbol"/>
              <a:buNone/>
              <a:defRPr/>
            </a:pPr>
            <a:r>
              <a:rPr lang="x-none" sz="3200"/>
              <a:t>В условиях ограничения мышечной активности</a:t>
            </a:r>
          </a:p>
        </p:txBody>
      </p:sp>
      <p:sp>
        <p:nvSpPr>
          <p:cNvPr id="19458" name="Текст 2"/>
          <p:cNvSpPr>
            <a:spLocks noGrp="1"/>
          </p:cNvSpPr>
          <p:nvPr>
            <p:ph type="body" idx="4294967295"/>
          </p:nvPr>
        </p:nvSpPr>
        <p:spPr>
          <a:xfrm>
            <a:off x="0" y="1768475"/>
            <a:ext cx="9072563" cy="5056188"/>
          </a:xfrm>
        </p:spPr>
        <p:txBody>
          <a:bodyPr>
            <a:normAutofit fontScale="92500"/>
          </a:bodyPr>
          <a:lstStyle/>
          <a:p>
            <a:pPr marL="431800" indent="-323850" eaLnBrk="1" hangingPunct="1">
              <a:spcBef>
                <a:spcPct val="0"/>
              </a:spcBef>
              <a:spcAft>
                <a:spcPts val="1413"/>
              </a:spcAft>
              <a:buSzPct val="45000"/>
              <a:buFont typeface="StarSymbol"/>
              <a:buChar char="●"/>
            </a:pPr>
            <a:r>
              <a:rPr lang="ru-RU" sz="2600" b="0" dirty="0" err="1" smtClean="0">
                <a:ea typeface="Andale Sans UI"/>
                <a:cs typeface="Tahoma" pitchFamily="34" charset="0"/>
              </a:rPr>
              <a:t>детреннированность</a:t>
            </a:r>
            <a:r>
              <a:rPr lang="ru-RU" sz="2600" b="0" dirty="0" smtClean="0">
                <a:ea typeface="Andale Sans UI"/>
                <a:cs typeface="Tahoma" pitchFamily="34" charset="0"/>
              </a:rPr>
              <a:t> </a:t>
            </a:r>
            <a:r>
              <a:rPr lang="ru-RU" sz="2600" b="0" dirty="0" smtClean="0">
                <a:ea typeface="Andale Sans UI"/>
                <a:cs typeface="Tahoma" pitchFamily="34" charset="0"/>
              </a:rPr>
              <a:t>сердечно-сосудистой системы</a:t>
            </a:r>
          </a:p>
          <a:p>
            <a:pPr marL="431800" indent="-323850" eaLnBrk="1" hangingPunct="1">
              <a:spcBef>
                <a:spcPct val="0"/>
              </a:spcBef>
              <a:spcAft>
                <a:spcPts val="1413"/>
              </a:spcAft>
              <a:buSzPct val="45000"/>
              <a:buFont typeface="StarSymbol"/>
              <a:buChar char="●"/>
            </a:pPr>
            <a:r>
              <a:rPr lang="ru-RU" sz="2600" b="0" dirty="0" smtClean="0">
                <a:ea typeface="Andale Sans UI"/>
                <a:cs typeface="Tahoma" pitchFamily="34" charset="0"/>
              </a:rPr>
              <a:t>возрастание </a:t>
            </a:r>
            <a:r>
              <a:rPr lang="ru-RU" sz="2600" b="0" dirty="0" smtClean="0">
                <a:ea typeface="Andale Sans UI"/>
                <a:cs typeface="Tahoma" pitchFamily="34" charset="0"/>
              </a:rPr>
              <a:t>частоты сердечных сокращений в покое</a:t>
            </a:r>
          </a:p>
          <a:p>
            <a:pPr marL="431800" indent="-323850" eaLnBrk="1" hangingPunct="1">
              <a:spcBef>
                <a:spcPct val="0"/>
              </a:spcBef>
              <a:spcAft>
                <a:spcPts val="1413"/>
              </a:spcAft>
              <a:buSzPct val="45000"/>
              <a:buFont typeface="StarSymbol"/>
              <a:buChar char="●"/>
            </a:pPr>
            <a:r>
              <a:rPr lang="ru-RU" sz="2600" b="0" dirty="0" smtClean="0">
                <a:ea typeface="Andale Sans UI"/>
                <a:cs typeface="Tahoma" pitchFamily="34" charset="0"/>
              </a:rPr>
              <a:t>уменьшение числа </a:t>
            </a:r>
            <a:r>
              <a:rPr lang="ru-RU" sz="2600" b="0" dirty="0" smtClean="0">
                <a:ea typeface="Andale Sans UI"/>
                <a:cs typeface="Tahoma" pitchFamily="34" charset="0"/>
              </a:rPr>
              <a:t>функционирующих капилляров в тканях</a:t>
            </a:r>
          </a:p>
          <a:p>
            <a:pPr marL="431800" indent="-323850" eaLnBrk="1" hangingPunct="1">
              <a:spcBef>
                <a:spcPct val="0"/>
              </a:spcBef>
              <a:spcAft>
                <a:spcPts val="1413"/>
              </a:spcAft>
              <a:buSzPct val="45000"/>
              <a:buFont typeface="StarSymbol"/>
              <a:buChar char="●"/>
            </a:pPr>
            <a:r>
              <a:rPr lang="ru-RU" sz="2600" b="0" dirty="0" smtClean="0">
                <a:ea typeface="Andale Sans UI"/>
                <a:cs typeface="Tahoma" pitchFamily="34" charset="0"/>
              </a:rPr>
              <a:t>нарушение регуляции </a:t>
            </a:r>
            <a:r>
              <a:rPr lang="ru-RU" sz="2600" b="0" dirty="0" smtClean="0">
                <a:ea typeface="Andale Sans UI"/>
                <a:cs typeface="Tahoma" pitchFamily="34" charset="0"/>
              </a:rPr>
              <a:t>артериального давления</a:t>
            </a:r>
          </a:p>
          <a:p>
            <a:pPr marL="431800" indent="-323850" eaLnBrk="1" hangingPunct="1">
              <a:spcBef>
                <a:spcPct val="0"/>
              </a:spcBef>
              <a:spcAft>
                <a:spcPts val="1413"/>
              </a:spcAft>
              <a:buSzPct val="45000"/>
              <a:buFont typeface="StarSymbol"/>
              <a:buChar char="●"/>
            </a:pPr>
            <a:endParaRPr lang="ru-RU" sz="2600" b="0" dirty="0" smtClean="0">
              <a:ea typeface="Andale Sans UI"/>
              <a:cs typeface="Tahoma" pitchFamily="34" charset="0"/>
            </a:endParaRPr>
          </a:p>
          <a:p>
            <a:pPr marL="431800" indent="-323850" eaLnBrk="1" hangingPunct="1">
              <a:spcBef>
                <a:spcPct val="0"/>
              </a:spcBef>
              <a:spcAft>
                <a:spcPts val="1413"/>
              </a:spcAft>
              <a:buSzPct val="45000"/>
              <a:buFont typeface="StarSymbol"/>
              <a:buChar char="●"/>
            </a:pPr>
            <a:endParaRPr lang="ru-RU" sz="2600" b="0" dirty="0" smtClean="0">
              <a:ea typeface="Andale Sans UI"/>
              <a:cs typeface="Tahoma" pitchFamily="34" charset="0"/>
            </a:endParaRPr>
          </a:p>
          <a:p>
            <a:pPr marL="431800" indent="-323850" algn="ctr" eaLnBrk="1" hangingPunct="1">
              <a:spcBef>
                <a:spcPct val="0"/>
              </a:spcBef>
              <a:spcAft>
                <a:spcPts val="1413"/>
              </a:spcAft>
              <a:buSzPct val="45000"/>
              <a:buFont typeface="StarSymbol"/>
              <a:buChar char="●"/>
            </a:pPr>
            <a:r>
              <a:rPr lang="ru-RU" sz="2600" dirty="0">
                <a:ea typeface="Andale Sans UI"/>
                <a:cs typeface="Tahoma" pitchFamily="34" charset="0"/>
              </a:rPr>
              <a:t>с</a:t>
            </a:r>
            <a:r>
              <a:rPr lang="ru-RU" sz="2600" dirty="0" smtClean="0">
                <a:ea typeface="Andale Sans UI"/>
                <a:cs typeface="Tahoma" pitchFamily="34" charset="0"/>
              </a:rPr>
              <a:t>лабость </a:t>
            </a:r>
            <a:r>
              <a:rPr lang="ru-RU" sz="2600" dirty="0" smtClean="0">
                <a:ea typeface="Andale Sans UI"/>
                <a:cs typeface="Tahoma" pitchFamily="34" charset="0"/>
              </a:rPr>
              <a:t>и дряблость мышц, нарушение общего и мозгового кровообращения</a:t>
            </a:r>
          </a:p>
          <a:p>
            <a:pPr marL="431800" indent="-323850" eaLnBrk="1" hangingPunct="1">
              <a:spcBef>
                <a:spcPct val="0"/>
              </a:spcBef>
              <a:spcAft>
                <a:spcPts val="1413"/>
              </a:spcAft>
              <a:buSzPct val="45000"/>
              <a:buFont typeface="StarSymbol"/>
              <a:buChar char="●"/>
            </a:pPr>
            <a:endParaRPr lang="ru-RU" sz="3200" b="0" dirty="0" smtClean="0">
              <a:ea typeface="Andale Sans UI"/>
              <a:cs typeface="Tahoma" pitchFamily="34" charset="0"/>
            </a:endParaRPr>
          </a:p>
        </p:txBody>
      </p:sp>
      <p:sp>
        <p:nvSpPr>
          <p:cNvPr id="4" name="Полилиния 3"/>
          <p:cNvSpPr/>
          <p:nvPr/>
        </p:nvSpPr>
        <p:spPr>
          <a:xfrm>
            <a:off x="3959225" y="4500563"/>
            <a:ext cx="1620838" cy="900112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1 10800"/>
              <a:gd name="f10" fmla="pin 0 f0 21600"/>
              <a:gd name="f11" fmla="val f9"/>
              <a:gd name="f12" fmla="val f10"/>
              <a:gd name="f13" fmla="+- 21600 0 f9"/>
              <a:gd name="f14" fmla="*/ f9 f7 1"/>
              <a:gd name="f15" fmla="*/ f10 f8 1"/>
              <a:gd name="f16" fmla="*/ 0 f8 1"/>
              <a:gd name="f17" fmla="+- 21600 0 f12"/>
              <a:gd name="f18" fmla="*/ f11 f7 1"/>
              <a:gd name="f19" fmla="*/ f13 f7 1"/>
              <a:gd name="f20" fmla="*/ f17 f11 1"/>
              <a:gd name="f21" fmla="*/ f20 1 10800"/>
              <a:gd name="f22" fmla="+- f12 f21 0"/>
              <a:gd name="f23" fmla="*/ f22 f8 1"/>
            </a:gdLst>
            <a:ahLst>
              <a:ahXY gdRefX="f1" minX="f4" maxX="f6" gdRefY="f0" minY="f4" maxY="f5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16" r="f19" b="f23"/>
            <a:pathLst>
              <a:path w="21600" h="21600">
                <a:moveTo>
                  <a:pt x="f11" y="f4"/>
                </a:moveTo>
                <a:lnTo>
                  <a:pt x="f11" y="f12"/>
                </a:lnTo>
                <a:lnTo>
                  <a:pt x="f4" y="f12"/>
                </a:lnTo>
                <a:lnTo>
                  <a:pt x="f6" y="f5"/>
                </a:lnTo>
                <a:lnTo>
                  <a:pt x="f5" y="f12"/>
                </a:lnTo>
                <a:lnTo>
                  <a:pt x="f13" y="f12"/>
                </a:lnTo>
                <a:lnTo>
                  <a:pt x="f13" y="f4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 w="0">
            <a:solidFill>
              <a:srgbClr val="000000"/>
            </a:solidFill>
            <a:prstDash val="solid"/>
          </a:ln>
        </p:spPr>
        <p:txBody>
          <a:bodyPr wrap="none" lIns="90000" tIns="45000" rIns="90000" bIns="45000" anchor="ctr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Arial" pitchFamily="18"/>
              <a:ea typeface="Andale Sans UI" pitchFamily="2"/>
              <a:cs typeface="Tahoma" pitchFamily="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0" y="395288"/>
            <a:ext cx="8785225" cy="1368425"/>
          </a:xfrm>
        </p:spPr>
        <p:txBody>
          <a:bodyPr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defTabSz="1007943" eaLnBrk="1" fontAlgn="auto" hangingPunct="1">
              <a:spcAft>
                <a:spcPts val="0"/>
              </a:spcAft>
              <a:buNone/>
              <a:defRPr/>
            </a:pPr>
            <a:r>
              <a:rPr lang="ru-RU" sz="3200" dirty="0" smtClean="0"/>
              <a:t>Адекватная </a:t>
            </a:r>
            <a:r>
              <a:rPr lang="x-none" sz="3200" smtClean="0"/>
              <a:t>Физическая активность</a:t>
            </a:r>
            <a:endParaRPr lang="x-none" sz="3200"/>
          </a:p>
        </p:txBody>
      </p:sp>
      <p:sp>
        <p:nvSpPr>
          <p:cNvPr id="21506" name="Текст 2"/>
          <p:cNvSpPr>
            <a:spLocks noGrp="1"/>
          </p:cNvSpPr>
          <p:nvPr>
            <p:ph type="body" idx="4294967295"/>
          </p:nvPr>
        </p:nvSpPr>
        <p:spPr>
          <a:xfrm>
            <a:off x="2160588" y="2987675"/>
            <a:ext cx="7920037" cy="3165475"/>
          </a:xfrm>
        </p:spPr>
        <p:txBody>
          <a:bodyPr>
            <a:normAutofit lnSpcReduction="10000"/>
          </a:bodyPr>
          <a:lstStyle/>
          <a:p>
            <a:pPr marL="431800" indent="-323850" eaLnBrk="1" hangingPunct="1">
              <a:spcBef>
                <a:spcPct val="0"/>
              </a:spcBef>
              <a:spcAft>
                <a:spcPts val="1413"/>
              </a:spcAft>
              <a:buSzPct val="45000"/>
              <a:buFont typeface="StarSymbol"/>
              <a:buChar char="●"/>
            </a:pPr>
            <a:r>
              <a:rPr lang="ru-RU" sz="3200" b="0" dirty="0">
                <a:ea typeface="Andale Sans UI"/>
                <a:cs typeface="Tahoma" pitchFamily="34" charset="0"/>
              </a:rPr>
              <a:t>п</a:t>
            </a:r>
            <a:r>
              <a:rPr lang="ru-RU" sz="3200" b="0" dirty="0" smtClean="0">
                <a:ea typeface="Andale Sans UI"/>
                <a:cs typeface="Tahoma" pitchFamily="34" charset="0"/>
              </a:rPr>
              <a:t>овышает энергетический потенциал организма</a:t>
            </a:r>
          </a:p>
          <a:p>
            <a:pPr marL="431800" indent="-323850" eaLnBrk="1" hangingPunct="1">
              <a:spcBef>
                <a:spcPct val="0"/>
              </a:spcBef>
              <a:spcAft>
                <a:spcPts val="1413"/>
              </a:spcAft>
              <a:buSzPct val="45000"/>
              <a:buFont typeface="StarSymbol"/>
              <a:buChar char="●"/>
            </a:pPr>
            <a:r>
              <a:rPr lang="ru-RU" sz="3200" b="0" dirty="0">
                <a:ea typeface="Andale Sans UI"/>
                <a:cs typeface="Tahoma" pitchFamily="34" charset="0"/>
              </a:rPr>
              <a:t>у</a:t>
            </a:r>
            <a:r>
              <a:rPr lang="ru-RU" sz="3200" b="0" dirty="0" smtClean="0">
                <a:ea typeface="Andale Sans UI"/>
                <a:cs typeface="Tahoma" pitchFamily="34" charset="0"/>
              </a:rPr>
              <a:t>лучшает психическое состояние человека - снижает тревожность, агрессивность, укрепляет уверенность в себе</a:t>
            </a:r>
            <a:endParaRPr lang="ru-RU" sz="3200" b="0" dirty="0" smtClean="0">
              <a:ea typeface="Andale Sans UI"/>
              <a:cs typeface="Tahoma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ъект 2"/>
          <p:cNvSpPr>
            <a:spLocks noGrp="1"/>
          </p:cNvSpPr>
          <p:nvPr>
            <p:ph idx="1"/>
          </p:nvPr>
        </p:nvSpPr>
        <p:spPr>
          <a:xfrm>
            <a:off x="503238" y="1768475"/>
            <a:ext cx="9361487" cy="4384675"/>
          </a:xfrm>
        </p:spPr>
        <p:txBody>
          <a:bodyPr/>
          <a:lstStyle/>
          <a:p>
            <a:pPr marL="107950" eaLnBrk="1" hangingPunct="1"/>
            <a:r>
              <a:rPr lang="ru-RU" sz="2400" dirty="0" smtClean="0"/>
              <a:t>Наиболее эффективны аэробные упражнения – повторяющиеся физические нагрузки, при которых повышается снабжение организма кислородом.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168275"/>
            <a:ext cx="8929562" cy="1235298"/>
          </a:xfrm>
        </p:spPr>
        <p:txBody>
          <a:bodyPr>
            <a:normAutofit/>
          </a:bodyPr>
          <a:lstStyle/>
          <a:p>
            <a:pPr algn="ctr" defTabSz="1007943" eaLnBrk="1" fontAlgn="auto" hangingPunct="1">
              <a:spcAft>
                <a:spcPts val="0"/>
              </a:spcAft>
              <a:defRPr/>
            </a:pPr>
            <a:r>
              <a:rPr lang="ru-RU" sz="3200" dirty="0" smtClean="0"/>
              <a:t>Упражнения для профилактики инсульта</a:t>
            </a:r>
            <a:endParaRPr lang="ru-RU" sz="3200" dirty="0"/>
          </a:p>
        </p:txBody>
      </p:sp>
      <p:pic>
        <p:nvPicPr>
          <p:cNvPr id="23555" name="Picture 2" descr="http://profilaktika.tomsk.ru/wp-content/uploads/2013/01/5-e13577967092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64050" y="3348038"/>
            <a:ext cx="5113338" cy="361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2313" y="2098675"/>
            <a:ext cx="6096000" cy="405765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1663" y="323850"/>
            <a:ext cx="5760937" cy="1007715"/>
          </a:xfrm>
        </p:spPr>
        <p:txBody>
          <a:bodyPr>
            <a:normAutofit/>
          </a:bodyPr>
          <a:lstStyle/>
          <a:p>
            <a:pPr algn="ctr" defTabSz="1007943" eaLnBrk="1" fontAlgn="auto" hangingPunct="1">
              <a:spcAft>
                <a:spcPts val="0"/>
              </a:spcAft>
              <a:defRPr/>
            </a:pPr>
            <a:r>
              <a:rPr lang="ru-RU" sz="3200" dirty="0" smtClean="0"/>
              <a:t>Быстрая ходьба</a:t>
            </a:r>
            <a:endParaRPr lang="ru-RU" sz="32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0463" y="1691605"/>
            <a:ext cx="5856113" cy="409928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168275"/>
            <a:ext cx="8281490" cy="1235298"/>
          </a:xfrm>
        </p:spPr>
        <p:txBody>
          <a:bodyPr>
            <a:normAutofit/>
          </a:bodyPr>
          <a:lstStyle/>
          <a:p>
            <a:pPr algn="ctr" defTabSz="1007943" eaLnBrk="1" fontAlgn="auto" hangingPunct="1">
              <a:spcAft>
                <a:spcPts val="0"/>
              </a:spcAft>
              <a:defRPr/>
            </a:pPr>
            <a:r>
              <a:rPr lang="ru-RU" sz="3200" dirty="0" smtClean="0"/>
              <a:t>Плавание</a:t>
            </a:r>
            <a:endParaRPr lang="ru-RU" sz="32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7155" y="1979637"/>
            <a:ext cx="6769501" cy="395843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168275"/>
            <a:ext cx="8857554" cy="1091282"/>
          </a:xfrm>
        </p:spPr>
        <p:txBody>
          <a:bodyPr>
            <a:normAutofit/>
          </a:bodyPr>
          <a:lstStyle/>
          <a:p>
            <a:pPr algn="ctr" defTabSz="1007943" eaLnBrk="1" fontAlgn="auto" hangingPunct="1">
              <a:spcAft>
                <a:spcPts val="0"/>
              </a:spcAft>
              <a:defRPr/>
            </a:pPr>
            <a:r>
              <a:rPr lang="ru-RU" sz="3200" dirty="0" smtClean="0"/>
              <a:t>Езда на велосипеде</a:t>
            </a:r>
            <a:endParaRPr lang="ru-RU" sz="32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2313" y="2065338"/>
            <a:ext cx="6096000" cy="412432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7200" y="179437"/>
            <a:ext cx="6553472" cy="1080120"/>
          </a:xfrm>
        </p:spPr>
        <p:txBody>
          <a:bodyPr>
            <a:normAutofit/>
          </a:bodyPr>
          <a:lstStyle/>
          <a:p>
            <a:pPr algn="ctr" defTabSz="1007943" eaLnBrk="1" fontAlgn="auto" hangingPunct="1">
              <a:spcAft>
                <a:spcPts val="0"/>
              </a:spcAft>
              <a:defRPr/>
            </a:pPr>
            <a:r>
              <a:rPr lang="ru-RU" sz="3200" dirty="0" smtClean="0"/>
              <a:t>Ходьба на лыжах</a:t>
            </a:r>
            <a:endParaRPr lang="ru-RU" sz="32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299</TotalTime>
  <Words>312</Words>
  <Application>Microsoft Office PowerPoint</Application>
  <PresentationFormat>Произвольный</PresentationFormat>
  <Paragraphs>50</Paragraphs>
  <Slides>17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Открытая</vt:lpstr>
      <vt:lpstr>Презентация PowerPoint</vt:lpstr>
      <vt:lpstr>Потребность в движении важная биологическая потребность человека, как и потребность в пище и кислороде. Гиподинамия – это нарушение функций организма при ограничении двигательной активности.</vt:lpstr>
      <vt:lpstr>В условиях ограничения мышечной активности</vt:lpstr>
      <vt:lpstr>Адекватная Физическая активность</vt:lpstr>
      <vt:lpstr>Упражнения для профилактики инсульта</vt:lpstr>
      <vt:lpstr>Быстрая ходьба</vt:lpstr>
      <vt:lpstr>Плавание</vt:lpstr>
      <vt:lpstr>Езда на велосипеде</vt:lpstr>
      <vt:lpstr>Ходьба на лыжах</vt:lpstr>
      <vt:lpstr>Презентация PowerPoint</vt:lpstr>
      <vt:lpstr>Презентация PowerPoint</vt:lpstr>
      <vt:lpstr>Силовые упражнения опасны</vt:lpstr>
      <vt:lpstr>Презентация PowerPoint</vt:lpstr>
      <vt:lpstr>Формула расчета физической нагрузки  РС = ЧСС max – ЧCC покоя  ЧСС max = 190 – возраст  ЧСС пиковая без патологии ССС = ЧСС покоя + 50-70% от РС   ЧСС пиковая с патологией ССС =   ЧСС покоя + 40-50% от РС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Мария</dc:creator>
  <cp:lastModifiedBy>Ijik</cp:lastModifiedBy>
  <cp:revision>26</cp:revision>
  <dcterms:created xsi:type="dcterms:W3CDTF">2009-04-16T11:32:32Z</dcterms:created>
  <dcterms:modified xsi:type="dcterms:W3CDTF">2014-10-28T17:11:23Z</dcterms:modified>
</cp:coreProperties>
</file>