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0" r:id="rId14"/>
    <p:sldId id="268" r:id="rId15"/>
  </p:sldIdLst>
  <p:sldSz cx="10080625" cy="7559675"/>
  <p:notesSz cx="7559675" cy="106918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74" y="-96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lvl1pPr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Andale Sans UI" pitchFamily="2"/>
                <a:cs typeface="Tahoma" pitchFamily="2"/>
              </a:defRPr>
            </a:lvl1pPr>
          </a:lstStyle>
          <a:p>
            <a:pPr>
              <a:defRPr sz="1400"/>
            </a:pPr>
            <a:endParaRPr lang="ru-RU"/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lvl1pPr algn="r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C70B8CD7-597A-4414-A814-B146597CF2B7}" type="slidenum">
              <a:rPr/>
              <a:pPr>
                <a:defRPr sz="1400"/>
              </a:pPr>
              <a:t>‹#›</a:t>
            </a:fld>
            <a:endParaRPr lang="ru-RU"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5363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x-none" noProof="0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313" y="0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6825"/>
            <a:ext cx="3281363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313" y="10156825"/>
            <a:ext cx="3281362" cy="534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>
              <a:defRPr/>
            </a:pPr>
            <a:fld id="{BFA48AA9-59A6-4CD4-8F4C-10850E0930ED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68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00" indent="-215900" algn="l" rtl="0" eaLnBrk="0" fontAlgn="base" hangingPunct="0">
      <a:spcBef>
        <a:spcPct val="30000"/>
      </a:spcBef>
      <a:spcAft>
        <a:spcPct val="0"/>
      </a:spcAft>
      <a:defRPr lang="x-none" sz="2000" kern="1200">
        <a:solidFill>
          <a:schemeClr val="tx1"/>
        </a:solidFill>
        <a:latin typeface="Arial" pitchFamily="18"/>
        <a:cs typeface="Tahoma" pitchFamily="2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Tahom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16386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18434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20482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2253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>
          <a:solidFill>
            <a:srgbClr val="99CCFF"/>
          </a:solidFill>
          <a:ln w="25400">
            <a:solidFill>
              <a:srgbClr val="000000"/>
            </a:solidFill>
          </a:ln>
        </p:spPr>
      </p:sp>
      <p:sp>
        <p:nvSpPr>
          <p:cNvPr id="32770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>
              <a:spcBef>
                <a:spcPct val="0"/>
              </a:spcBef>
            </a:pPr>
            <a:endParaRPr lang="ru-RU" smtClean="0">
              <a:solidFill>
                <a:srgbClr val="000000"/>
              </a:solidFill>
              <a:latin typeface="Arial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923463" y="5341938"/>
            <a:ext cx="157162" cy="2217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923463" y="0"/>
            <a:ext cx="157162" cy="5341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4031" y="251990"/>
            <a:ext cx="8568531" cy="5039782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9700" spc="-88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031" y="5291772"/>
            <a:ext cx="7560469" cy="1007957"/>
          </a:xfrm>
        </p:spPr>
        <p:txBody>
          <a:bodyPr/>
          <a:lstStyle>
            <a:lvl1pPr marL="0" indent="0" algn="l">
              <a:buNone/>
              <a:defRPr b="0" cap="all" spc="132" baseline="0">
                <a:solidFill>
                  <a:schemeClr val="tx2"/>
                </a:solidFill>
                <a:latin typeface="+mj-lt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E9A0F38-C0A4-414A-A525-E437F7B7A10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C46A0-B4D0-4623-8211-751D7726663A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302738"/>
            <a:ext cx="2268141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302738"/>
            <a:ext cx="6636411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DD154-C87F-4BD3-AA76-5D33C58ED7DE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64EA8-E7F5-4795-BC81-615E395EC49B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595932"/>
            <a:ext cx="8568531" cy="476329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9700" b="0" cap="all" spc="-88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51990"/>
            <a:ext cx="8568531" cy="1175949"/>
          </a:xfrm>
        </p:spPr>
        <p:txBody>
          <a:bodyPr anchor="b"/>
          <a:lstStyle>
            <a:lvl1pPr marL="0" indent="0">
              <a:buNone/>
              <a:defRPr sz="2200" b="0" cap="all" spc="132" baseline="0">
                <a:solidFill>
                  <a:schemeClr val="tx2"/>
                </a:solidFill>
                <a:latin typeface="+mj-lt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281FF-6289-4B98-AE12-79D414870DD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7711" y="1735926"/>
            <a:ext cx="36290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11548" y="1735926"/>
            <a:ext cx="3629025" cy="498903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49FDF-3DF3-4833-954C-069EE57F607F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4351" y="1733686"/>
            <a:ext cx="3629025" cy="705219"/>
          </a:xfrm>
        </p:spPr>
        <p:txBody>
          <a:bodyPr anchor="b">
            <a:noAutofit/>
          </a:bodyPr>
          <a:lstStyle>
            <a:lvl1pPr marL="0" indent="0">
              <a:buNone/>
              <a:defRPr sz="2000" b="0" cap="all" spc="110" baseline="0">
                <a:solidFill>
                  <a:schemeClr val="tx1"/>
                </a:solidFill>
                <a:latin typeface="+mj-lt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4351" y="2490533"/>
            <a:ext cx="3629025" cy="423341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14908" y="1733686"/>
            <a:ext cx="3629025" cy="705219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0" kern="1200" cap="all" spc="11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14908" y="2490533"/>
            <a:ext cx="3629025" cy="423341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061BA-CC9B-4E78-87A3-5BC4C6D7656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6BA6-B508-4AD2-B84E-BFBF1E0AA5D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A7992-6A6E-4FDA-8EFA-EEBECBC9A9F7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245" y="1763924"/>
            <a:ext cx="5635349" cy="4938988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2" y="1763924"/>
            <a:ext cx="3316456" cy="49389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981F-4E5B-49E7-8E7A-664C227C0530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923463" y="5341938"/>
            <a:ext cx="157162" cy="22177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923463" y="0"/>
            <a:ext cx="157162" cy="5341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922842" cy="534217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031" y="6299729"/>
            <a:ext cx="8988557" cy="503978"/>
          </a:xfrm>
        </p:spPr>
        <p:txBody>
          <a:bodyPr/>
          <a:lstStyle>
            <a:lvl1pPr marL="0" indent="0">
              <a:buNone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4031" y="5459765"/>
            <a:ext cx="8988557" cy="839964"/>
          </a:xfrm>
        </p:spPr>
        <p:txBody>
          <a:bodyPr anchor="t"/>
          <a:lstStyle>
            <a:lvl1pPr>
              <a:defRPr sz="3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B1838B0-99FC-4D04-8C77-1E5D6FC5CCF3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6384925" cy="1511300"/>
          </a:xfrm>
          <a:prstGeom prst="rect">
            <a:avLst/>
          </a:prstGeom>
        </p:spPr>
        <p:txBody>
          <a:bodyPr vert="horz" lIns="100794" tIns="50397" rIns="100794" bIns="50397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3238" y="1931988"/>
            <a:ext cx="840105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6804025"/>
            <a:ext cx="3781425" cy="334963"/>
          </a:xfrm>
          <a:prstGeom prst="rect">
            <a:avLst/>
          </a:prstGeom>
        </p:spPr>
        <p:txBody>
          <a:bodyPr vert="horz" lIns="100794" tIns="50397" rIns="100794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238" y="7156450"/>
            <a:ext cx="3781425" cy="314325"/>
          </a:xfrm>
          <a:prstGeom prst="rect">
            <a:avLst/>
          </a:prstGeom>
        </p:spPr>
        <p:txBody>
          <a:bodyPr vert="horz" lIns="100794" tIns="50397" rIns="100794" bIns="50397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9070975" y="6488113"/>
            <a:ext cx="1449387" cy="401638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6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393CB5-DB45-4B65-ABE6-D54E3D39F036}" type="slidenum">
              <a:rPr lang="x-none"/>
              <a:pPr>
                <a:defRPr/>
              </a:pPr>
              <a:t>‹#›</a:t>
            </a:fld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9923463" y="0"/>
            <a:ext cx="157162" cy="15113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923463" y="1511300"/>
            <a:ext cx="157162" cy="60483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</p:sldLayoutIdLst>
  <p:txStyles>
    <p:titleStyle>
      <a:lvl1pPr algn="l" defTabSz="1006475" rtl="0" eaLnBrk="0" fontAlgn="base" hangingPunct="0">
        <a:spcBef>
          <a:spcPct val="0"/>
        </a:spcBef>
        <a:spcAft>
          <a:spcPct val="0"/>
        </a:spcAft>
        <a:defRPr sz="4000" kern="1200" cap="all" spc="-66">
          <a:solidFill>
            <a:schemeClr val="tx2"/>
          </a:solidFill>
          <a:latin typeface="+mj-lt"/>
          <a:ea typeface="+mj-ea"/>
          <a:cs typeface="+mj-cs"/>
        </a:defRPr>
      </a:lvl1pPr>
      <a:lvl2pPr algn="l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2pPr>
      <a:lvl3pPr algn="l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3pPr>
      <a:lvl4pPr algn="l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4pPr>
      <a:lvl5pPr algn="l" defTabSz="1006475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5pPr>
      <a:lvl6pPr marL="457200" algn="l" defTabSz="100647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6pPr>
      <a:lvl7pPr marL="914400" algn="l" defTabSz="100647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7pPr>
      <a:lvl8pPr marL="1371600" algn="l" defTabSz="100647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8pPr>
      <a:lvl9pPr marL="1828800" algn="l" defTabSz="1006475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 Black" pitchFamily="34" charset="0"/>
        </a:defRPr>
      </a:lvl9pPr>
    </p:titleStyle>
    <p:bodyStyle>
      <a:lvl1pPr algn="l" defTabSz="1006475" rtl="0" eaLnBrk="0" fontAlgn="base" hangingPunct="0">
        <a:spcBef>
          <a:spcPct val="20000"/>
        </a:spcBef>
        <a:spcAft>
          <a:spcPts val="663"/>
        </a:spcAft>
        <a:buFont typeface="Arial" charset="0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03238" indent="-2000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3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66950" indent="-250825" algn="l" defTabSz="1006475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одзаголовок 1"/>
          <p:cNvSpPr>
            <a:spLocks noGrp="1"/>
          </p:cNvSpPr>
          <p:nvPr>
            <p:ph type="subTitle" idx="4294967295"/>
          </p:nvPr>
        </p:nvSpPr>
        <p:spPr>
          <a:xfrm>
            <a:off x="431800" y="2483693"/>
            <a:ext cx="9217024" cy="4608512"/>
          </a:xfrm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3300" dirty="0" smtClean="0"/>
              <a:t>Значение физической активности для профилактики инсульта</a:t>
            </a:r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ct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endParaRPr lang="ru-RU" sz="1800" dirty="0" smtClean="0"/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1800" dirty="0" smtClean="0"/>
              <a:t>Заведующая отделением </a:t>
            </a:r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1800" dirty="0" smtClean="0"/>
              <a:t>лечебной физкультуры,</a:t>
            </a:r>
          </a:p>
          <a:p>
            <a:pPr algn="r" eaLnBrk="1" hangingPunct="1">
              <a:lnSpc>
                <a:spcPct val="90000"/>
              </a:lnSpc>
              <a:buSzPct val="45000"/>
              <a:buFont typeface="StarSymbol"/>
              <a:buNone/>
            </a:pPr>
            <a:r>
              <a:rPr lang="ru-RU" sz="1800" dirty="0" smtClean="0"/>
              <a:t> </a:t>
            </a:r>
            <a:r>
              <a:rPr lang="ru-RU" sz="1800" dirty="0" smtClean="0"/>
              <a:t>врач ЛФК Чаркина Ю.В.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00" y="395288"/>
            <a:ext cx="1814513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138" y="501650"/>
            <a:ext cx="8066087" cy="1622425"/>
          </a:xfrm>
        </p:spPr>
        <p:txBody>
          <a:bodyPr>
            <a:normAutofit fontScale="90000"/>
          </a:bodyPr>
          <a:lstStyle/>
          <a:p>
            <a:pPr algn="just" defTabSz="1007943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Силовые упражнения представляют опасность в качестве профилактики инсульта</a:t>
            </a:r>
            <a:endParaRPr lang="ru-RU" sz="36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141538"/>
            <a:ext cx="6408737" cy="5003800"/>
          </a:xfr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1439863" y="2124075"/>
            <a:ext cx="6840537" cy="525462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1079500" y="2124075"/>
            <a:ext cx="6840538" cy="5184775"/>
          </a:xfrm>
          <a:prstGeom prst="line">
            <a:avLst/>
          </a:prstGeom>
          <a:ln w="139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238" y="168275"/>
            <a:ext cx="9289602" cy="7067946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3200" cap="none" dirty="0" smtClean="0"/>
              <a:t>Формула расчета физической нагрузки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РС = ЧСС </a:t>
            </a:r>
            <a:r>
              <a:rPr lang="en-US" sz="3200" cap="none" dirty="0" smtClean="0"/>
              <a:t>max – </a:t>
            </a:r>
            <a:r>
              <a:rPr lang="ru-RU" sz="3200" cap="none" dirty="0" smtClean="0"/>
              <a:t>Ч</a:t>
            </a:r>
            <a:r>
              <a:rPr lang="en-US" sz="3200" cap="none" dirty="0" smtClean="0"/>
              <a:t>CC </a:t>
            </a:r>
            <a:r>
              <a:rPr lang="ru-RU" sz="3200" cap="none" dirty="0" smtClean="0"/>
              <a:t>покоя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ЧСС </a:t>
            </a:r>
            <a:r>
              <a:rPr lang="en-US" sz="3200" cap="none" dirty="0" smtClean="0"/>
              <a:t>max</a:t>
            </a:r>
            <a:r>
              <a:rPr lang="ru-RU" sz="3200" cap="none" dirty="0" smtClean="0"/>
              <a:t> = 190 – возраст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ЧСС пиковая без патологии ССС = ЧСС покоя + 50-70% от РС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r>
              <a:rPr lang="ru-RU" sz="3200" cap="none" dirty="0" smtClean="0"/>
              <a:t>ЧСС пиковая с патологией ССС = </a:t>
            </a:r>
            <a:br>
              <a:rPr lang="ru-RU" sz="3200" cap="none" dirty="0" smtClean="0"/>
            </a:br>
            <a:r>
              <a:rPr lang="ru-RU" sz="3200" cap="none" dirty="0" smtClean="0"/>
              <a:t> ЧСС покоя + 40-50% от РС </a:t>
            </a:r>
            <a:br>
              <a:rPr lang="ru-RU" sz="3200" cap="none" dirty="0" smtClean="0"/>
            </a:br>
            <a:r>
              <a:rPr lang="ru-RU" sz="3200" cap="none" dirty="0" smtClean="0"/>
              <a:t/>
            </a:r>
            <a:br>
              <a:rPr lang="ru-RU" sz="3200" cap="none" dirty="0" smtClean="0"/>
            </a:br>
            <a:endParaRPr lang="ru-RU" sz="3200" cap="none" dirty="0" smtClean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00450" y="36353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1006475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body" idx="1"/>
          </p:nvPr>
        </p:nvSpPr>
        <p:spPr>
          <a:xfrm>
            <a:off x="503239" y="1115541"/>
            <a:ext cx="9001570" cy="5637684"/>
          </a:xfrm>
        </p:spPr>
        <p:txBody>
          <a:bodyPr/>
          <a:lstStyle/>
          <a:p>
            <a:r>
              <a:rPr lang="ru-RU" dirty="0" smtClean="0"/>
              <a:t>Пример: Иванов А.А., 65 лет; ЧСС покоя- 70 уд;</a:t>
            </a:r>
          </a:p>
          <a:p>
            <a:r>
              <a:rPr lang="ru-RU" dirty="0" smtClean="0"/>
              <a:t>ИБС. Стенокардия напряжения.</a:t>
            </a:r>
          </a:p>
          <a:p>
            <a:r>
              <a:rPr lang="ru-RU" dirty="0" smtClean="0"/>
              <a:t>Ч</a:t>
            </a:r>
            <a:r>
              <a:rPr lang="en-US" dirty="0" smtClean="0"/>
              <a:t>CC max</a:t>
            </a:r>
            <a:r>
              <a:rPr lang="ru-RU" dirty="0" smtClean="0"/>
              <a:t>=190-65 (125)</a:t>
            </a:r>
          </a:p>
          <a:p>
            <a:r>
              <a:rPr lang="ru-RU" dirty="0"/>
              <a:t>РС=ЧСС </a:t>
            </a:r>
            <a:r>
              <a:rPr lang="en-US" dirty="0" smtClean="0"/>
              <a:t>max-70</a:t>
            </a:r>
            <a:r>
              <a:rPr lang="ru-RU" dirty="0" smtClean="0"/>
              <a:t>(55)</a:t>
            </a:r>
            <a:endParaRPr lang="en-US" dirty="0"/>
          </a:p>
          <a:p>
            <a:r>
              <a:rPr lang="ru-RU" dirty="0" smtClean="0"/>
              <a:t>ЧСС пиковая=ЧСС покоя+40-50% от РС</a:t>
            </a:r>
          </a:p>
          <a:p>
            <a:r>
              <a:rPr lang="ru-RU" dirty="0" smtClean="0"/>
              <a:t>40-50% от РС=22-28 уд</a:t>
            </a:r>
          </a:p>
          <a:p>
            <a:r>
              <a:rPr lang="ru-RU" dirty="0" smtClean="0"/>
              <a:t>ЧСС пиковая=70+25 (95)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1800" y="39688"/>
            <a:ext cx="9288463" cy="715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6263" y="395288"/>
            <a:ext cx="9055100" cy="6783387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0" y="301625"/>
            <a:ext cx="9648825" cy="2541588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x-none" sz="2800" b="1"/>
              <a:t>Гиподинамия</a:t>
            </a:r>
            <a:r>
              <a:rPr lang="x-none" sz="2800"/>
              <a:t> – это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</a:t>
            </a:r>
          </a:p>
        </p:txBody>
      </p:sp>
      <p:pic>
        <p:nvPicPr>
          <p:cNvPr id="17410" name="Shape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5188" y="3132138"/>
            <a:ext cx="61214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47700" y="323850"/>
            <a:ext cx="9072563" cy="1262063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x-none"/>
              <a:t>В условиях ограничения мышечной активности</a:t>
            </a:r>
          </a:p>
        </p:txBody>
      </p:sp>
      <p:sp>
        <p:nvSpPr>
          <p:cNvPr id="19458" name="Текст 2"/>
          <p:cNvSpPr>
            <a:spLocks noGrp="1"/>
          </p:cNvSpPr>
          <p:nvPr>
            <p:ph type="body" idx="4294967295"/>
          </p:nvPr>
        </p:nvSpPr>
        <p:spPr>
          <a:xfrm>
            <a:off x="0" y="1768475"/>
            <a:ext cx="9072563" cy="5056188"/>
          </a:xfrm>
        </p:spPr>
        <p:txBody>
          <a:bodyPr/>
          <a:lstStyle/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smtClean="0">
                <a:ea typeface="Andale Sans UI"/>
                <a:cs typeface="Tahoma" pitchFamily="34" charset="0"/>
              </a:rPr>
              <a:t>Детреннированность сердечно-сосудистой системы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smtClean="0">
                <a:ea typeface="Andale Sans UI"/>
                <a:cs typeface="Tahoma" pitchFamily="34" charset="0"/>
              </a:rPr>
              <a:t>Возрастание частоты сердечных сокращений в покое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smtClean="0">
                <a:ea typeface="Andale Sans UI"/>
                <a:cs typeface="Tahoma" pitchFamily="34" charset="0"/>
              </a:rPr>
              <a:t>Уменьшается число функционирующих капилляров в тканях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b="0" smtClean="0">
                <a:ea typeface="Andale Sans UI"/>
                <a:cs typeface="Tahoma" pitchFamily="34" charset="0"/>
              </a:rPr>
              <a:t>Нарушается регуляция артериального давления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2600" b="0" smtClean="0">
              <a:ea typeface="Andale Sans UI"/>
              <a:cs typeface="Tahoma" pitchFamily="34" charset="0"/>
            </a:endParaRP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2600" b="0" smtClean="0">
              <a:ea typeface="Andale Sans UI"/>
              <a:cs typeface="Tahoma" pitchFamily="34" charset="0"/>
            </a:endParaRPr>
          </a:p>
          <a:p>
            <a:pPr marL="431800" indent="-323850" algn="ctr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2600" smtClean="0">
                <a:ea typeface="Andale Sans UI"/>
                <a:cs typeface="Tahoma" pitchFamily="34" charset="0"/>
              </a:rPr>
              <a:t>Слабость и дряблость мышц, нарушение общего и мозгового кровообращения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endParaRPr lang="ru-RU" sz="3200" b="0" smtClean="0">
              <a:ea typeface="Andale Sans UI"/>
              <a:cs typeface="Tahoma" pitchFamily="34" charset="0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959225" y="4500563"/>
            <a:ext cx="1620838" cy="900112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 w="0">
            <a:solidFill>
              <a:srgbClr val="000000"/>
            </a:solidFill>
            <a:prstDash val="solid"/>
          </a:ln>
        </p:spPr>
        <p:txBody>
          <a:bodyPr wrap="none" lIns="90000" tIns="45000" rIns="90000" bIns="45000" anchor="ctr" compatLnSpc="0"/>
          <a:lstStyle/>
          <a:p>
            <a:pPr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76263" y="395288"/>
            <a:ext cx="8640762" cy="2333625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just" defTabSz="1007943" eaLnBrk="1" fontAlgn="auto" hangingPunct="1">
              <a:spcAft>
                <a:spcPts val="0"/>
              </a:spcAft>
              <a:buFont typeface="StarSymbol"/>
              <a:buNone/>
              <a:defRPr/>
            </a:pPr>
            <a:r>
              <a:rPr lang="x-none" sz="3200"/>
              <a:t>Физическая активность повышает устойчивость человека к неблагоприятным факторам окружающей среды</a:t>
            </a:r>
          </a:p>
        </p:txBody>
      </p:sp>
      <p:sp>
        <p:nvSpPr>
          <p:cNvPr id="21506" name="Текст 2"/>
          <p:cNvSpPr>
            <a:spLocks noGrp="1"/>
          </p:cNvSpPr>
          <p:nvPr>
            <p:ph type="body" idx="4294967295"/>
          </p:nvPr>
        </p:nvSpPr>
        <p:spPr>
          <a:xfrm>
            <a:off x="1152525" y="2987675"/>
            <a:ext cx="7920038" cy="3165475"/>
          </a:xfrm>
        </p:spPr>
        <p:txBody>
          <a:bodyPr/>
          <a:lstStyle/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3200" b="0" smtClean="0">
                <a:ea typeface="Andale Sans UI"/>
                <a:cs typeface="Tahoma" pitchFamily="34" charset="0"/>
              </a:rPr>
              <a:t>Снижает нервное напряжение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3200" b="0" smtClean="0">
                <a:ea typeface="Andale Sans UI"/>
                <a:cs typeface="Tahoma" pitchFamily="34" charset="0"/>
              </a:rPr>
              <a:t>Повышает настроение</a:t>
            </a:r>
          </a:p>
          <a:p>
            <a:pPr marL="431800" indent="-323850" eaLnBrk="1" hangingPunct="1">
              <a:spcBef>
                <a:spcPct val="0"/>
              </a:spcBef>
              <a:spcAft>
                <a:spcPts val="1413"/>
              </a:spcAft>
              <a:buSzPct val="45000"/>
              <a:buFont typeface="StarSymbol"/>
              <a:buChar char="●"/>
            </a:pPr>
            <a:r>
              <a:rPr lang="ru-RU" sz="3200" b="0" smtClean="0">
                <a:ea typeface="Andale Sans UI"/>
                <a:cs typeface="Tahoma" pitchFamily="34" charset="0"/>
              </a:rPr>
              <a:t>Помогает расслабиться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Упражнения для профилактики инсульта</a:t>
            </a:r>
            <a:endParaRPr lang="ru-RU" sz="3600" dirty="0"/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503238" y="1768475"/>
            <a:ext cx="9361487" cy="4384675"/>
          </a:xfrm>
        </p:spPr>
        <p:txBody>
          <a:bodyPr/>
          <a:lstStyle/>
          <a:p>
            <a:pPr marL="107950" eaLnBrk="1" hangingPunct="1"/>
            <a:r>
              <a:rPr lang="ru-RU" smtClean="0"/>
              <a:t>Наиболее эффективны аэробные упражнения – повторяющиеся физические нагрузки, при которых повышается снабжение организма кислородом.</a:t>
            </a:r>
          </a:p>
        </p:txBody>
      </p:sp>
      <p:pic>
        <p:nvPicPr>
          <p:cNvPr id="23555" name="Picture 2" descr="http://profilaktika.tomsk.ru/wp-content/uploads/2013/01/5-e13577967092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4050" y="3348038"/>
            <a:ext cx="51133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1663" y="323850"/>
            <a:ext cx="5761037" cy="1511300"/>
          </a:xfrm>
        </p:spPr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Быстрая ходьба</a:t>
            </a:r>
            <a:endParaRPr lang="ru-RU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2312988"/>
            <a:ext cx="6096000" cy="405765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</a:t>
            </a:r>
            <a:endParaRPr lang="ru-RU" dirty="0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00225" y="1835150"/>
            <a:ext cx="7056438" cy="49403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ru-RU" dirty="0" smtClean="0"/>
              <a:t>Езда на велосипеде</a:t>
            </a:r>
            <a:endParaRPr lang="ru-RU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39863" y="1547813"/>
            <a:ext cx="7847012" cy="45878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200" y="0"/>
            <a:ext cx="6384925" cy="1511300"/>
          </a:xfrm>
        </p:spPr>
        <p:txBody>
          <a:bodyPr/>
          <a:lstStyle/>
          <a:p>
            <a:pPr defTabSz="1007943" eaLnBrk="1" fontAlgn="auto" hangingPunct="1">
              <a:spcAft>
                <a:spcPts val="0"/>
              </a:spcAft>
              <a:defRPr/>
            </a:pPr>
            <a:r>
              <a:rPr lang="ru-RU" dirty="0" smtClean="0"/>
              <a:t>Ходьба на лыжах</a:t>
            </a:r>
            <a:endParaRPr lang="ru-RU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95400" y="1547813"/>
            <a:ext cx="7326313" cy="4956175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101</TotalTime>
  <Words>179</Words>
  <Application>Microsoft Office PowerPoint</Application>
  <PresentationFormat>Произвольный</PresentationFormat>
  <Paragraphs>38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Главная</vt:lpstr>
      <vt:lpstr>Презентация PowerPoint</vt:lpstr>
      <vt:lpstr>Гиподинамия – это нарушение функций организма (опорно-двигательного аппарата, кровообращения, дыхания, пищеварения) при ограничении двигательной активности, снижении силы сокращения мышц</vt:lpstr>
      <vt:lpstr>В условиях ограничения мышечной активности</vt:lpstr>
      <vt:lpstr>Физическая активность повышает устойчивость человека к неблагоприятным факторам окружающей среды</vt:lpstr>
      <vt:lpstr>Упражнения для профилактики инсульта</vt:lpstr>
      <vt:lpstr>Быстрая ходьба</vt:lpstr>
      <vt:lpstr>Плавание</vt:lpstr>
      <vt:lpstr>Езда на велосипеде</vt:lpstr>
      <vt:lpstr>Ходьба на лыжах</vt:lpstr>
      <vt:lpstr>Силовые упражнения представляют опасность в качестве профилактики инсульта</vt:lpstr>
      <vt:lpstr>Формула расчета физической нагрузки  РС = ЧСС max – ЧCC покоя  ЧСС max = 190 – возраст  ЧСС пиковая без патологии ССС = ЧСС покоя + 50-70% от РС   ЧСС пиковая с патологией ССС =   ЧСС покоя + 40-50% от РС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Ijik</cp:lastModifiedBy>
  <cp:revision>15</cp:revision>
  <dcterms:created xsi:type="dcterms:W3CDTF">2009-04-16T11:32:32Z</dcterms:created>
  <dcterms:modified xsi:type="dcterms:W3CDTF">2015-04-14T14:57:34Z</dcterms:modified>
</cp:coreProperties>
</file>