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1" r:id="rId2"/>
    <p:sldId id="316" r:id="rId3"/>
    <p:sldId id="319" r:id="rId4"/>
    <p:sldId id="330" r:id="rId5"/>
    <p:sldId id="323" r:id="rId6"/>
    <p:sldId id="320" r:id="rId7"/>
    <p:sldId id="322" r:id="rId8"/>
    <p:sldId id="329" r:id="rId9"/>
    <p:sldId id="314" r:id="rId10"/>
    <p:sldId id="324" r:id="rId11"/>
    <p:sldId id="273" r:id="rId12"/>
    <p:sldId id="325" r:id="rId13"/>
    <p:sldId id="333" r:id="rId14"/>
    <p:sldId id="318" r:id="rId15"/>
    <p:sldId id="328" r:id="rId16"/>
    <p:sldId id="327" r:id="rId17"/>
    <p:sldId id="335" r:id="rId18"/>
    <p:sldId id="339" r:id="rId19"/>
    <p:sldId id="336" r:id="rId20"/>
    <p:sldId id="341" r:id="rId21"/>
    <p:sldId id="334" r:id="rId22"/>
    <p:sldId id="338" r:id="rId23"/>
    <p:sldId id="340" r:id="rId24"/>
    <p:sldId id="295" r:id="rId25"/>
    <p:sldId id="317" r:id="rId26"/>
    <p:sldId id="337" r:id="rId27"/>
    <p:sldId id="293" r:id="rId28"/>
    <p:sldId id="313" r:id="rId29"/>
    <p:sldId id="32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E7B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84767" autoAdjust="0"/>
  </p:normalViewPr>
  <p:slideViewPr>
    <p:cSldViewPr>
      <p:cViewPr varScale="1">
        <p:scale>
          <a:sx n="57" d="100"/>
          <a:sy n="57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0F065-10B8-4CAA-8EFE-5AE163670AE5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79DBC-7714-4464-8AD8-3E544AD2D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4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66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9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1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08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67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01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51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879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9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AF962-7603-4486-AF29-545D8E56F88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4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Геморрагический и ишемический инсуль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152774">
            <a:off x="-145030" y="3065489"/>
            <a:ext cx="8766342" cy="183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8800" b="1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589240"/>
            <a:ext cx="4860032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Врач клинический фармаколог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Терапевт  высшей категории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О.И.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Тазиева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547664" y="1556792"/>
            <a:ext cx="7596336" cy="5040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Врожденные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заболевания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системы;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Случаи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инсульта среди ближайших родственников;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свертываемости крови;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Аневризма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 наше время инсульт постоянно «молодеет» и 40-летний пациент с таким диагнозом уже не редкость. Наибольший риск наступает после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  РИСКА ВОЗНИКНОВЕНИЯ ИНСУЛЬТА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79712" y="0"/>
            <a:ext cx="6912767" cy="2852936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ВНИМАНИЕ: 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СИМПТОМЫ ИНСУЛЬТА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ля презентаций\МОИ ПРЕЗЕНТАЦИИ\МОЕ ( сама делала)\Инсульт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40968"/>
            <a:ext cx="7296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79712" y="0"/>
            <a:ext cx="6768752" cy="2204864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Очевидные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симптомы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инсульта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azblife.ru/assets/images/llife/vnimanie-insult/004_insult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20608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204864"/>
            <a:ext cx="7452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Внезапная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сильная и резкая головная боль (наиболее типична для кровоизлияния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Ничем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обоснованное нарушение координации движений, речи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 не воспринимает речь, не узнает близких людей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Слабость, онемение или паралич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мышц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особенно, если они находятся на одной стороне тела;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 частичная потеря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79712" y="0"/>
            <a:ext cx="6840760" cy="1772816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Очевидные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симптомы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инсульта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Основные признаки инсуль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7200800" cy="4293096"/>
          </a:xfrm>
          <a:prstGeom prst="rect">
            <a:avLst/>
          </a:prstGeom>
          <a:noFill/>
        </p:spPr>
      </p:pic>
      <p:pic>
        <p:nvPicPr>
          <p:cNvPr id="12290" name="Picture 2" descr="http://www.azblife.ru/assets/images/llife/vnimanie-insult/004_insult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49188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«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УСП»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 –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улыбнуться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сказать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поднять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heal-cardio.ru/wp-content/uploads/2016/2/kak-opredelit-insult-u-cheloveka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328592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www.miloserdie.ru/wp-content/uploads/2015/10/ins1.jpg?c545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1556792"/>
            <a:ext cx="36724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тест 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УПС»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улыбнуться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сказать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поднять руку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5489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426170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Первая помощь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инсульте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132856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первую очередь вызывайте скорую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Помните, что чем быстрее будет оказана помощь при инсульте, тем меньше будет масштаб повреждений мозга.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значит, значительно снижается риск последующей инвалидности.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идеале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время до приезда СП «03»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более 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часа.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Скорую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следует вызвать, даже если симптомы быстро прошли и человек утверждает, что «все хорошо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Картинки по запросу скорая помощ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56383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426170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Первая помощь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инсульте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06084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делать, пока не приехала скорая?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давайте больному есть и пить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пропали признаки жизни, начинайте делать дыхание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рот в рот» и непрямой массаж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сердца.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tvoelechenie.ru/wp-content/uploads/2016/05/pervaya_pom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53136"/>
            <a:ext cx="331236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426170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Первая помощь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инсульте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Картинки по запросу скорая помощ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19168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060848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пострадавшего в удобное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положение;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Ослабить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тугую одежду у него на шее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талии;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приток свежего воздуха;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Помочь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больному перекатиться на повреждённую сторону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Немного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приподнять голову и грудь больного и подложить под них подушки или одеяло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тепло.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голове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приложить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холод.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доврачебная помощь при инсуль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085184"/>
            <a:ext cx="3816424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426170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инсульте -  это ВРЕМЯ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Картинки по запросу доврачебная помощь при инсуль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7416824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5400" dirty="0" smtClean="0"/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Кондрашка хватила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про инсульт говорится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... </a:t>
            </a: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115616" y="1412776"/>
            <a:ext cx="7776864" cy="54452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 Годунов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умер от острого</a:t>
            </a:r>
          </a:p>
          <a:p>
            <a:pPr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нарушения мозгового кровообращения </a:t>
            </a:r>
          </a:p>
          <a:p>
            <a:pPr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(возможно после отравления).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Екатерину 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удар хватил в уборной, когда придворные забеспокоились и взломали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дверь, но было слишком поздно...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Инсульт был у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К. Маркса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 три ишемических инсульта в </a:t>
            </a:r>
          </a:p>
          <a:p>
            <a:pPr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 жизни было у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 И. Ленина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годунов ум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700808"/>
            <a:ext cx="1584176" cy="1584176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умерла екатерин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1800200" cy="2304256"/>
          </a:xfrm>
          <a:prstGeom prst="rect">
            <a:avLst/>
          </a:prstGeom>
          <a:noFill/>
        </p:spPr>
      </p:pic>
      <p:pic>
        <p:nvPicPr>
          <p:cNvPr id="3078" name="Picture 6" descr="Ленин и Марк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517232"/>
            <a:ext cx="2411760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472608" cy="1714202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инсульта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azblife.ru/assets/images/llife/vnimanie-insult/004_insult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4104456" cy="4104456"/>
          </a:xfrm>
          <a:prstGeom prst="rect">
            <a:avLst/>
          </a:prstGeom>
          <a:noFill/>
        </p:spPr>
      </p:pic>
      <p:pic>
        <p:nvPicPr>
          <p:cNvPr id="47106" name="Picture 2" descr="Картинки по запросу профилактика инсуль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787774" cy="2304256"/>
          </a:xfrm>
          <a:prstGeom prst="rect">
            <a:avLst/>
          </a:prstGeom>
          <a:noFill/>
        </p:spPr>
      </p:pic>
      <p:pic>
        <p:nvPicPr>
          <p:cNvPr id="47108" name="Picture 4" descr="Картинки по запросу профилактика инсуль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4176464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Картинки по запросу профилактика инсуль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5776" y="0"/>
            <a:ext cx="6336704" cy="1700808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инсульта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772816"/>
            <a:ext cx="8388424" cy="5085184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Держите на контроле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А/Д,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особенно если вам за 55.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давление постоянно повышенное – обратитесь к врачу.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Исключите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из своего рациона продукты, с высоким содержанием животных жиров и холестерина.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Добавьте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побольше овощей и фруктов.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Бросьте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курить, даже «пассивно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 статистике, риск начинает снижаться через несколько лет после отказа от вредной привычки, поэтому начните действовать как можно раньше.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Следите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за уровнем сахара – диабет сильно повышает шанс перенести инсульт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Избавляйтесь от лишнего веса. Помимо диеты, обязательно включите в ежедневный распорядок физические упражнения (двойная польза: помимо контроля веса укрепляем сердце и сосуды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426170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инсульта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«Если пища не станет вашим лекарством, то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лекарство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вашей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пищей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chemeClr val="accent3"/>
              </a:buClr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Гиппократ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itycelebrity.ru/userfiles/%D0%B8%D0%BD%D1%81%D1%83%D0%BB%D1%8C%D1%82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644420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251520" y="1196752"/>
            <a:ext cx="3672408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Активная жизнь, здоровое питание и постоянный контроль своего здоровья позволят снизить риск инсульта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среднем на 80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%.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9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heal-cardio.ru/wp-content/uploads/2016/2/kak-opredelit-insult-u-cheloveka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556792"/>
            <a:ext cx="36004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212976"/>
            <a:ext cx="36004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933056"/>
            <a:ext cx="36004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509120"/>
            <a:ext cx="36004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1124744"/>
            <a:ext cx="79208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тест при инсульте улыбнуться сказать подня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620689"/>
            <a:ext cx="3528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ПОМНИТЕ: </a:t>
            </a: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ЕСТЬ!!!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ПРЕЗЕНТАЦИИ\Картинки для лекций\BpnOq9sIMAAXZpJ.jpg 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48680"/>
            <a:ext cx="54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5489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player.myshared.ru/10/980539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469944">
            <a:off x="1627002" y="2692462"/>
            <a:ext cx="7424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Ежегодно в мире умирает от инсульта около 4 000 000 человек.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5.nnm.me/d/8/a/2/3/14dc26ed70cee0255dff69bdb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летальность в год от инсуль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59633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ИНСУЛЬТОВ</a:t>
            </a:r>
            <a:endParaRPr lang="ru-RU" sz="5400" b="1" dirty="0"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55976" y="1556792"/>
            <a:ext cx="4608512" cy="5040560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lnSpc>
                <a:spcPct val="120000"/>
              </a:lnSpc>
              <a:buNone/>
              <a:tabLst>
                <a:tab pos="4122738" algn="l"/>
                <a:tab pos="4222750" algn="l"/>
              </a:tabLst>
            </a:pPr>
            <a:r>
              <a:rPr lang="ru-RU" sz="2800" dirty="0" smtClean="0"/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Ишемический Инсульт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20000"/>
              </a:lnSpc>
              <a:buNone/>
              <a:tabLst>
                <a:tab pos="4122738" algn="l"/>
                <a:tab pos="422275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(его доля в общей</a:t>
            </a:r>
          </a:p>
          <a:p>
            <a:pPr marL="514350" indent="-514350" algn="ctr">
              <a:lnSpc>
                <a:spcPct val="120000"/>
              </a:lnSpc>
              <a:buNone/>
              <a:tabLst>
                <a:tab pos="4122738" algn="l"/>
                <a:tab pos="422275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массе составляет до  80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%)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20000"/>
              </a:lnSpc>
              <a:buNone/>
              <a:tabLst>
                <a:tab pos="4122738" algn="l"/>
                <a:tab pos="422275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основе его лежит </a:t>
            </a:r>
          </a:p>
          <a:p>
            <a:pPr marL="514350" indent="-514350" algn="ctr">
              <a:lnSpc>
                <a:spcPct val="120000"/>
              </a:lnSpc>
              <a:buNone/>
              <a:tabLst>
                <a:tab pos="4122738" algn="l"/>
                <a:tab pos="422275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закупорка сосудов. </a:t>
            </a:r>
          </a:p>
          <a:p>
            <a:pPr marL="514350" indent="-514350" algn="ctr">
              <a:lnSpc>
                <a:spcPct val="120000"/>
              </a:lnSpc>
              <a:buNone/>
              <a:tabLst>
                <a:tab pos="4122738" algn="l"/>
                <a:tab pos="422275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результате, к примеру,</a:t>
            </a:r>
          </a:p>
          <a:p>
            <a:pPr marL="514350" indent="-514350" algn="ctr">
              <a:lnSpc>
                <a:spcPct val="120000"/>
              </a:lnSpc>
              <a:buNone/>
              <a:tabLst>
                <a:tab pos="4122738" algn="l"/>
                <a:tab pos="422275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тромба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атеросклеротической бляшки,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кровь перестает</a:t>
            </a:r>
          </a:p>
          <a:p>
            <a:pPr marL="514350" indent="-514350" algn="ctr">
              <a:lnSpc>
                <a:spcPct val="120000"/>
              </a:lnSpc>
              <a:buNone/>
              <a:tabLst>
                <a:tab pos="4122738" algn="l"/>
                <a:tab pos="422275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поступать к некоторым</a:t>
            </a:r>
          </a:p>
          <a:p>
            <a:pPr marL="514350" indent="-514350" algn="ctr">
              <a:lnSpc>
                <a:spcPct val="120000"/>
              </a:lnSpc>
              <a:buNone/>
              <a:tabLst>
                <a:tab pos="4122738" algn="l"/>
                <a:tab pos="422275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областям мозга.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Ишемический инсульт - острое нарушение кровообращения головного моз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72816"/>
            <a:ext cx="4032448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851920" y="1268760"/>
            <a:ext cx="5040560" cy="532859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Геморрагический инсульт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(кровоизлияние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мозг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азрыве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кровеносного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сосуда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кровь заполняет определенное пространство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блокируя приток кислорода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нервным клеткам.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Менее распространенный,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20% от общего числа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случаев, но гораздо более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опасный, вид инсульта.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Геморрагический инсульт - кровоизлияние в головной моз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600400" cy="2985120"/>
          </a:xfrm>
          <a:prstGeom prst="rect">
            <a:avLst/>
          </a:prstGeom>
          <a:noFill/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2195736" y="260648"/>
            <a:ext cx="6948264" cy="936104"/>
          </a:xfrm>
          <a:prstGeom prst="rect">
            <a:avLst/>
          </a:prstGeom>
          <a:solidFill>
            <a:schemeClr val="tx1">
              <a:alpha val="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ИНСУЛЬТОВ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91880" y="1196752"/>
            <a:ext cx="5400600" cy="566124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Транзисторная</a:t>
            </a:r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ишемическая атака (ТИА)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это состояние называют просто «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микроинсульт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ТИА происходит тот же процесс, что при ишемическом инсульте, но он временный и, после восстановления кровообращения, все симптомы исчезают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Обычно это занимает 10-15 минут.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это даже не «звоночек»,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мощная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сирена,сигнализирующая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возможности скорого инсульта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чаще всего, в течение полугода)</a:t>
            </a:r>
          </a:p>
          <a:p>
            <a:pPr algn="ctr">
              <a:lnSpc>
                <a:spcPct val="12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7165" y="260648"/>
            <a:ext cx="6936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ИНСУЛЬТОВ</a:t>
            </a:r>
            <a:endParaRPr lang="ru-RU" sz="5400" dirty="0"/>
          </a:p>
        </p:txBody>
      </p:sp>
      <p:pic>
        <p:nvPicPr>
          <p:cNvPr id="16386" name="Picture 2" descr="http://www.krasotaimedicina.ru/upload/iblock/16d/16d9f7ff674a2fb1bceea1cf146da9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45638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49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  РИСКА ВОЗНИКНОВЕНИЯ ИНСУЛЬТА</a:t>
            </a:r>
            <a:endParaRPr lang="ru-RU" sz="49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Факторы возникновения инсуль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8100392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2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shablon25</Template>
  <TotalTime>1464</TotalTime>
  <Words>627</Words>
  <Application>Microsoft Office PowerPoint</Application>
  <PresentationFormat>Экран (4:3)</PresentationFormat>
  <Paragraphs>109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shablon25</vt:lpstr>
      <vt:lpstr> </vt:lpstr>
      <vt:lpstr>  «Кондрашка хватила!»  это про инсульт говорится... </vt:lpstr>
      <vt:lpstr> </vt:lpstr>
      <vt:lpstr>Слайд 4</vt:lpstr>
      <vt:lpstr> </vt:lpstr>
      <vt:lpstr>ТИПЫ ИНСУЛЬТОВ</vt:lpstr>
      <vt:lpstr>Слайд 7</vt:lpstr>
      <vt:lpstr>Слайд 8</vt:lpstr>
      <vt:lpstr> ФАКТОРЫ  РИСКА ВОЗНИКНОВЕНИЯ ИНСУЛЬТА</vt:lpstr>
      <vt:lpstr> </vt:lpstr>
      <vt:lpstr> </vt:lpstr>
      <vt:lpstr> Очевидные  симптомы  инсульта </vt:lpstr>
      <vt:lpstr>  Очевидные  симптомы  инсульта</vt:lpstr>
      <vt:lpstr>тест «УСП» У – улыбнуться С – сказать П – поднять </vt:lpstr>
      <vt:lpstr>Слайд 15</vt:lpstr>
      <vt:lpstr>Первая помощь  при инсульте</vt:lpstr>
      <vt:lpstr>Первая помощь  при инсульте</vt:lpstr>
      <vt:lpstr>Первая помощь  при инсульте</vt:lpstr>
      <vt:lpstr>ПОМНИТЕ первая помощь при инсульте -  это ВРЕМЯ</vt:lpstr>
      <vt:lpstr>Профилактика  инсульта</vt:lpstr>
      <vt:lpstr>Слайд 21</vt:lpstr>
      <vt:lpstr>Профилактика  инсульта</vt:lpstr>
      <vt:lpstr>Профилактика  инсульта</vt:lpstr>
      <vt:lpstr>Слайд 24</vt:lpstr>
      <vt:lpstr> 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АГРЕГАЦИЯ ТРОМБОЦИТОВ в клинике, актуальность за и против</dc:title>
  <dc:creator>007</dc:creator>
  <cp:lastModifiedBy>007</cp:lastModifiedBy>
  <cp:revision>326</cp:revision>
  <dcterms:created xsi:type="dcterms:W3CDTF">2015-07-02T07:43:09Z</dcterms:created>
  <dcterms:modified xsi:type="dcterms:W3CDTF">2016-10-24T06:55:06Z</dcterms:modified>
</cp:coreProperties>
</file>