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7" r:id="rId2"/>
    <p:sldId id="267" r:id="rId3"/>
    <p:sldId id="265" r:id="rId4"/>
    <p:sldId id="261" r:id="rId5"/>
    <p:sldId id="258" r:id="rId6"/>
    <p:sldId id="260" r:id="rId7"/>
    <p:sldId id="271" r:id="rId8"/>
    <p:sldId id="263" r:id="rId9"/>
    <p:sldId id="270" r:id="rId10"/>
    <p:sldId id="269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1AAAE02-D5DF-41D4-8B40-E9476CBA9210}">
          <p14:sldIdLst>
            <p14:sldId id="257"/>
            <p14:sldId id="267"/>
            <p14:sldId id="265"/>
            <p14:sldId id="261"/>
            <p14:sldId id="258"/>
            <p14:sldId id="260"/>
            <p14:sldId id="271"/>
            <p14:sldId id="263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5F6"/>
    <a:srgbClr val="080808"/>
    <a:srgbClr val="A4ABF2"/>
    <a:srgbClr val="BDC2F5"/>
    <a:srgbClr val="009999"/>
    <a:srgbClr val="B9B9B9"/>
    <a:srgbClr val="FF6600"/>
    <a:srgbClr val="FF9933"/>
    <a:srgbClr val="0073E6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8168" autoAdjust="0"/>
  </p:normalViewPr>
  <p:slideViewPr>
    <p:cSldViewPr snapToGrid="0">
      <p:cViewPr>
        <p:scale>
          <a:sx n="75" d="100"/>
          <a:sy n="75" d="100"/>
        </p:scale>
        <p:origin x="-216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A757-E9E1-4437-9CA0-AF2A9519220F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0B76-2AF1-49AC-BD39-0DCA475CF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06FB-0CC0-4A02-AFAC-72300061D4E3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4D2E-4901-4EFC-8084-9F39E17BD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424-5729-408E-99B5-62AD496CDA47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E98C-92A1-413F-9BC0-F51C8BE83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792E-EB0A-4D5D-9902-1034A8436EA1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9105-98E4-42B5-BAB8-F4EC191E7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14E6-AB98-43D8-903B-C47571D1D57C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8A3F-BE16-41AB-B071-1677985EB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2275-F16B-4B82-AD02-C28953369395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0B1F-DB38-447B-A0E5-2D6D992CAB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45E6-963A-49A9-8BBB-4AA76B6C67EE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6610-43B3-4352-947D-E8F2881903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DDCF-73A3-4244-BF8E-A6C47D69750E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A305-F84D-48A2-AF47-C10D73E16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00AB-55BE-4516-83F9-9C498E4521D5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3CDA-5626-427A-B938-5C250773C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FDC1-8D55-4C46-AD87-8A054B66995B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1FBC-A9D1-45DD-BF59-E97C866B8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9979-BC71-47A9-ADA6-30E7188EDC5C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1301-2B59-4924-837D-DA607034F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7AD14D-8B6D-4C11-97A4-FD12D08A21E2}" type="datetimeFigureOut">
              <a:rPr lang="ru-RU"/>
              <a:pPr>
                <a:defRPr/>
              </a:pPr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00856-3411-4CB7-A0DB-022D2E0DC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0"/>
            <a:ext cx="1155684" cy="1224887"/>
          </a:xfrm>
          <a:prstGeom prst="ellipse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222242" y="713117"/>
            <a:ext cx="12192000" cy="2458048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buNone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медицинской реабилитации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ПК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ГКБ им. С.Н. Гринберга»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654301"/>
            <a:ext cx="45974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1187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реабилитации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5896" y="605055"/>
            <a:ext cx="12251377" cy="5708661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проводятся следующие методы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Электротерапия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э. п. УВЧ, электрофорез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диадинамические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токи,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электромиостимуляция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Светолечение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лазерное излучение, неселективная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ультразвуком.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Магнитотерапия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Нейроадаптивная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стимуляция.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Теплолечение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озокерит,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Грязелечение.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Гирудотерапия.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классический, подводный душ-массаж, механический (ЭПС), циркулярный душ-массаж, восходящий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душ-массаж.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ванны с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Рефлексотерапия.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Мануальная терапия.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Водолечение:вихревые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-ванны.</a:t>
            </a:r>
          </a:p>
        </p:txBody>
      </p:sp>
    </p:spTree>
    <p:extLst>
      <p:ext uri="{BB962C8B-B14F-4D97-AF65-F5344CB8AC3E}">
        <p14:creationId xmlns:p14="http://schemas.microsoft.com/office/powerpoint/2010/main" xmlns="" val="37530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80139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651823" y="654017"/>
            <a:ext cx="8929420" cy="2038413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eaLnBrk="1" hangingPunct="1">
              <a:lnSpc>
                <a:spcPct val="150000"/>
              </a:lnSpc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находимся по адресу: </a:t>
            </a:r>
          </a:p>
          <a:p>
            <a:pPr eaLnBrk="1" hangingPunct="1">
              <a:lnSpc>
                <a:spcPct val="150000"/>
              </a:lnSpc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Пермь,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Генерала Панфилова, д. 20</a:t>
            </a:r>
          </a:p>
        </p:txBody>
      </p:sp>
      <p:sp>
        <p:nvSpPr>
          <p:cNvPr id="12" name="CustomShape 2"/>
          <p:cNvSpPr/>
          <p:nvPr/>
        </p:nvSpPr>
        <p:spPr>
          <a:xfrm>
            <a:off x="651823" y="1605710"/>
            <a:ext cx="11788734" cy="1792439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eaLnBrk="1" hangingPunct="1">
              <a:lnSpc>
                <a:spcPct val="150000"/>
              </a:lnSpc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Доехать до нас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автобусе: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205; маршрутном такси: 539, 7т, 8т. </a:t>
            </a:r>
            <a:endParaRPr lang="ru-RU" sz="25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"Профилакторий"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пешком 1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минуту.</a:t>
            </a:r>
            <a:endParaRPr lang="ru-RU" sz="25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23" y="2895600"/>
            <a:ext cx="3958277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2" t="18457" r="22578" b="24317"/>
          <a:stretch/>
        </p:blipFill>
        <p:spPr bwMode="auto">
          <a:xfrm>
            <a:off x="5370533" y="2895600"/>
            <a:ext cx="480216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16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-694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коллектив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69437" y="605055"/>
            <a:ext cx="12035477" cy="1757145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–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Тыричев Сергей Васильевич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78261" y="3773714"/>
            <a:ext cx="12035477" cy="1240294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работают: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Врачи-неврологи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Инструкторы ЛФК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Массажисты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сестры по физиотерапии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92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80139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показания для лечения пациентов в отделении медицинской реабилитации.</a:t>
            </a:r>
          </a:p>
        </p:txBody>
      </p:sp>
      <p:pic>
        <p:nvPicPr>
          <p:cNvPr id="3074" name="Picture 2" descr="C:\Users\user\Desktop\Олеся\Презентации\Новая папка\IMG-1aecfcff559ac53a97adf539574ca7d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745" y="762074"/>
            <a:ext cx="4120501" cy="54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2"/>
          <p:cNvSpPr/>
          <p:nvPr/>
        </p:nvSpPr>
        <p:spPr>
          <a:xfrm>
            <a:off x="54925" y="921732"/>
            <a:ext cx="7303820" cy="5696782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принимаются пациенты, нуждающиеся в восстановительном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двигательными и речевыми нарушениями в результате операций на головном мозгу по поводу сосудистых заболеваний и ушибов головного мозга, последствий острых нарушений мозгового кровообращения и др.;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позвоночно-спинномозговой травмы с повреждением спинного мозга или спинномозговых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позвоночника без нарушения функции спинного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 и операций на периферических нервах и сплетениях (невралгия, каузалгия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черепно-мозговой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остеохондрозе позвоночника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перенесенных операций по поводу дегенеративных изменений позвоночного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поводу опухолей, абсцессов позвоночника, спинного мозга и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xmlns="" val="230984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-694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-694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тренажерах</a:t>
            </a:r>
          </a:p>
        </p:txBody>
      </p:sp>
      <p:pic>
        <p:nvPicPr>
          <p:cNvPr id="2051" name="Picture 3" descr="C:\Users\user\Desktop\Олеся\Презентации\Новая папка\IMG-025b8840175362940288789694bc84e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714" y="1344596"/>
            <a:ext cx="3586696" cy="44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Олеся\Презентации\Новая папка\IMG-e8e6d9491eab7505dbfb1dbe20cc937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9943" y="1344595"/>
            <a:ext cx="3419270" cy="44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stomShape 2"/>
          <p:cNvSpPr/>
          <p:nvPr/>
        </p:nvSpPr>
        <p:spPr>
          <a:xfrm>
            <a:off x="156523" y="1344594"/>
            <a:ext cx="4125191" cy="4569319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Механотерапия: занятие на силовых тренажерах, на устройстве непрерывного пассивного движения для разработки суставов, на тренажерах для разработки мелкой моторики рук.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7569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лечебной физкультуры</a:t>
            </a:r>
          </a:p>
        </p:txBody>
      </p:sp>
      <p:pic>
        <p:nvPicPr>
          <p:cNvPr id="4098" name="Picture 2" descr="C:\Users\user\Desktop\Олеся\Презентации\Новая папка\IMG-f1cb6b72f3938d48e0bae64f89a0634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923" y="1569567"/>
            <a:ext cx="2667649" cy="31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Олеся\Презентации\Новая папка\IMG-7357d55fe050a20791e8affa8cf28a6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171" y="3666882"/>
            <a:ext cx="2491177" cy="28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stomShape 2"/>
          <p:cNvSpPr/>
          <p:nvPr/>
        </p:nvSpPr>
        <p:spPr>
          <a:xfrm>
            <a:off x="156523" y="1344594"/>
            <a:ext cx="4125191" cy="4569319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 по малогрупповой и индивидуальной методике.</a:t>
            </a:r>
          </a:p>
        </p:txBody>
      </p:sp>
      <p:pic>
        <p:nvPicPr>
          <p:cNvPr id="12" name="Picture 2" descr="C:\Users\user\Desktop\Олеся\Презентации\Новая папка\IMG-1d772d34fe0cd74f1d02bc8865cd490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13" y="3715657"/>
            <a:ext cx="3439888" cy="28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Олеся\Презентации\Новая папка\IMG-27007aa622b0c91c512fc70ae305896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465" y="1451429"/>
            <a:ext cx="2539823" cy="42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84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-694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 тренажеры</a:t>
            </a:r>
          </a:p>
        </p:txBody>
      </p:sp>
      <p:sp>
        <p:nvSpPr>
          <p:cNvPr id="13" name="CustomShape 2"/>
          <p:cNvSpPr/>
          <p:nvPr/>
        </p:nvSpPr>
        <p:spPr>
          <a:xfrm>
            <a:off x="740229" y="1452096"/>
            <a:ext cx="10653486" cy="739562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eaLnBrk="1" hangingPunct="1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занятия проводятся на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свежем воздухе.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Олеся\Презентации\Новая папка\IMG-76c1af8cb569a281da7240e585a6e29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10" y="2220685"/>
            <a:ext cx="4534779" cy="36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Олеся\Презентации\Новая папка\IMG-10686810b5109f0b13c5e5bdc0c2c87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000" y="2220686"/>
            <a:ext cx="5259160" cy="36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47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-694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логопедом</a:t>
            </a:r>
          </a:p>
        </p:txBody>
      </p:sp>
      <p:pic>
        <p:nvPicPr>
          <p:cNvPr id="5122" name="Picture 2" descr="C:\Users\user\Desktop\Олеся\Презентации\Новая папка\IMG-f29f34be44a8a904f30f218dab3cb18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543" y="1287527"/>
            <a:ext cx="5660570" cy="44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stomShape 2"/>
          <p:cNvSpPr/>
          <p:nvPr/>
        </p:nvSpPr>
        <p:spPr>
          <a:xfrm>
            <a:off x="156523" y="1277258"/>
            <a:ext cx="5286334" cy="4636656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pPr eaLnBrk="1" hangingPunct="1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– важнейшая  составляющая существования человека в социуме.</a:t>
            </a:r>
          </a:p>
          <a:p>
            <a:pPr eaLnBrk="1" hangingPunct="1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реабилитация при инсульте  подразумевает: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Восстановление простейших речевых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Работу над пониманием ситуативной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Работу по глобальному чтению — не складывать аналитико-синтетические слоги, а читать сразу слова целиком, составлять предложения и фразы. 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Восстановление возможности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понимания смысловых искажений.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2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4" b="1523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0" y="-6945"/>
            <a:ext cx="12192000" cy="612000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психологом</a:t>
            </a:r>
          </a:p>
        </p:txBody>
      </p:sp>
      <p:sp>
        <p:nvSpPr>
          <p:cNvPr id="13" name="CustomShape 2"/>
          <p:cNvSpPr/>
          <p:nvPr/>
        </p:nvSpPr>
        <p:spPr>
          <a:xfrm>
            <a:off x="174170" y="1170422"/>
            <a:ext cx="6212115" cy="4569319"/>
          </a:xfrm>
          <a:prstGeom prst="roundRect">
            <a:avLst>
              <a:gd name="adj" fmla="val 0"/>
            </a:avLst>
          </a:prstGeom>
          <a:noFill/>
          <a:ln>
            <a:noFill/>
            <a:round/>
          </a:ln>
          <a:effectLst>
            <a:outerShdw blurRad="152400" dist="38100" dir="5400000" sx="98000" sy="98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пациентов, перенесших инсульт, нередко развиваются психоэмоциональные расстройства. Пальма первенства принадлежит депрессии, тревожности, астении, апатии,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аспонтанности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негативизму. Реже фиксируется эйфория и благодушие.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Постинсультные психоэмоциональные расстройства вызывают снижение эффективности лечения и реабилитационных мероприятий, отдаляя перспективу возвратиться в естественную социальную среду. Развитие нарушений психической сферы угнетающе действует на больных и их опекунов, значительно снижает их качество жизни.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психологической реабилитации направлен на возможно полное и раннее возвращение больного к труду и полноценной жизни, преодоление психоэмоциональных последствий болезни.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Олеся\Презентации\Новая папка\IMG-fdd7d7f5a38775864589816d4240c4b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399" y="1219200"/>
            <a:ext cx="5239657" cy="46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155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ринберг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D73232"/>
      </a:accent1>
      <a:accent2>
        <a:srgbClr val="4FA2F0"/>
      </a:accent2>
      <a:accent3>
        <a:srgbClr val="004A91"/>
      </a:accent3>
      <a:accent4>
        <a:srgbClr val="7F7F7F"/>
      </a:accent4>
      <a:accent5>
        <a:srgbClr val="4472C4"/>
      </a:accent5>
      <a:accent6>
        <a:srgbClr val="70AD47"/>
      </a:accent6>
      <a:hlink>
        <a:srgbClr val="0563C1"/>
      </a:hlink>
      <a:folHlink>
        <a:srgbClr val="0C519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497</Words>
  <Application>Microsoft Office PowerPoint</Application>
  <PresentationFormat>Произвольный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Ерогова Ренатовна</dc:creator>
  <cp:lastModifiedBy>522</cp:lastModifiedBy>
  <cp:revision>150</cp:revision>
  <dcterms:created xsi:type="dcterms:W3CDTF">2020-03-05T10:31:51Z</dcterms:created>
  <dcterms:modified xsi:type="dcterms:W3CDTF">2021-05-12T11:40:18Z</dcterms:modified>
</cp:coreProperties>
</file>